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73" r:id="rId3"/>
    <p:sldId id="265" r:id="rId4"/>
    <p:sldId id="261" r:id="rId5"/>
    <p:sldId id="266" r:id="rId6"/>
    <p:sldId id="257" r:id="rId7"/>
    <p:sldId id="268" r:id="rId8"/>
    <p:sldId id="272" r:id="rId9"/>
    <p:sldId id="271" r:id="rId10"/>
  </p:sldIdLst>
  <p:sldSz cx="14630400" cy="8229600"/>
  <p:notesSz cx="8229600" cy="14630400"/>
  <p:embeddedFontLst>
    <p:embeddedFont>
      <p:font typeface="Fraunces Extra Bold" panose="020B0604020202020204" charset="0"/>
      <p:regular r:id="rId12"/>
    </p:embeddedFont>
    <p:embeddedFont>
      <p:font typeface="Nobile" panose="020B0604020202020204" charset="0"/>
      <p:regular r:id="rId13"/>
    </p:embeddedFont>
    <p:embeddedFont>
      <p:font typeface="Overpass Light" panose="020B060402020202020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DM Sans" panose="020B0604020202020204" charset="0"/>
      <p:regular r:id="rId19"/>
    </p:embeddedFont>
    <p:embeddedFont>
      <p:font typeface="Dela Gothic One" panose="020B0604020202020204" charset="-128"/>
      <p:regular r:id="rId20"/>
    </p:embeddedFont>
  </p:embeddedFontLst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7896" autoAdjust="0"/>
  </p:normalViewPr>
  <p:slideViewPr>
    <p:cSldViewPr snapToGrid="0" snapToObjects="1">
      <p:cViewPr varScale="1">
        <p:scale>
          <a:sx n="85" d="100"/>
          <a:sy n="85" d="100"/>
        </p:scale>
        <p:origin x="90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6A7D70-5D0A-40F0-BB15-ABC932A43B66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504EF7BB-2B72-4686-BAF7-487D1305E9BA}">
      <dgm:prSet phldrT="[Text]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pPr algn="ctr"/>
          <a:endParaRPr lang="bg-BG" dirty="0"/>
        </a:p>
        <a:p>
          <a:pPr algn="ctr"/>
          <a:r>
            <a:rPr lang="bg-BG" dirty="0"/>
            <a:t>Информатика</a:t>
          </a:r>
          <a:endParaRPr lang="en-US" dirty="0"/>
        </a:p>
      </dgm:t>
    </dgm:pt>
    <dgm:pt modelId="{BDB82B52-D2C5-467D-A12D-BAD5A0F2D826}" type="parTrans" cxnId="{987EB89B-D7A4-43C0-AB4C-85ED15A1FDCD}">
      <dgm:prSet/>
      <dgm:spPr/>
      <dgm:t>
        <a:bodyPr/>
        <a:lstStyle/>
        <a:p>
          <a:endParaRPr lang="en-US"/>
        </a:p>
      </dgm:t>
    </dgm:pt>
    <dgm:pt modelId="{3DB8C3B1-E00B-4650-B437-289A22328C17}" type="sibTrans" cxnId="{987EB89B-D7A4-43C0-AB4C-85ED15A1FDCD}">
      <dgm:prSet/>
      <dgm:spPr/>
      <dgm:t>
        <a:bodyPr/>
        <a:lstStyle/>
        <a:p>
          <a:endParaRPr lang="en-US"/>
        </a:p>
      </dgm:t>
    </dgm:pt>
    <dgm:pt modelId="{2879587C-5609-4B18-9C82-65A8A6BFC72D}">
      <dgm:prSet phldrT="[Text]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endParaRPr lang="bg-BG" dirty="0"/>
        </a:p>
        <a:p>
          <a:r>
            <a:rPr lang="bg-BG" dirty="0"/>
            <a:t>История и цивилизация</a:t>
          </a:r>
          <a:endParaRPr lang="en-US" dirty="0"/>
        </a:p>
      </dgm:t>
    </dgm:pt>
    <dgm:pt modelId="{291D12B3-0D1E-49EE-9E0A-65FFD15E4C09}" type="parTrans" cxnId="{8CC13348-B51D-441D-8C41-5BF574DD3B9A}">
      <dgm:prSet/>
      <dgm:spPr/>
      <dgm:t>
        <a:bodyPr/>
        <a:lstStyle/>
        <a:p>
          <a:endParaRPr lang="en-US"/>
        </a:p>
      </dgm:t>
    </dgm:pt>
    <dgm:pt modelId="{A1FABA85-FFFF-40DB-A3D9-6E8B680AC3D1}" type="sibTrans" cxnId="{8CC13348-B51D-441D-8C41-5BF574DD3B9A}">
      <dgm:prSet/>
      <dgm:spPr/>
      <dgm:t>
        <a:bodyPr/>
        <a:lstStyle/>
        <a:p>
          <a:endParaRPr lang="en-US"/>
        </a:p>
      </dgm:t>
    </dgm:pt>
    <dgm:pt modelId="{40B86068-D1A4-4334-96E2-FACEBD6C5822}">
      <dgm:prSet phldrT="[Text]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endParaRPr lang="bg-BG" dirty="0"/>
        </a:p>
        <a:p>
          <a:r>
            <a:rPr lang="bg-BG" dirty="0"/>
            <a:t>Български език и литература</a:t>
          </a:r>
          <a:endParaRPr lang="en-US" dirty="0"/>
        </a:p>
      </dgm:t>
    </dgm:pt>
    <dgm:pt modelId="{26A70F76-2CA3-45D1-995C-9958BE26997E}" type="sibTrans" cxnId="{9CD12ED5-4324-4DC7-9255-A1AB3C6BD3EE}">
      <dgm:prSet/>
      <dgm:spPr/>
      <dgm:t>
        <a:bodyPr/>
        <a:lstStyle/>
        <a:p>
          <a:endParaRPr lang="en-US"/>
        </a:p>
      </dgm:t>
    </dgm:pt>
    <dgm:pt modelId="{E844952C-BFE3-434B-9D9C-4B5A2E40DA25}" type="parTrans" cxnId="{9CD12ED5-4324-4DC7-9255-A1AB3C6BD3EE}">
      <dgm:prSet/>
      <dgm:spPr/>
      <dgm:t>
        <a:bodyPr/>
        <a:lstStyle/>
        <a:p>
          <a:endParaRPr lang="en-US"/>
        </a:p>
      </dgm:t>
    </dgm:pt>
    <dgm:pt modelId="{0B92BAF9-77EC-4D4E-A756-F4778BFE18D7}" type="pres">
      <dgm:prSet presAssocID="{876A7D70-5D0A-40F0-BB15-ABC932A43B66}" presName="Name0" presStyleCnt="0">
        <dgm:presLayoutVars>
          <dgm:dir/>
          <dgm:resizeHandles val="exact"/>
        </dgm:presLayoutVars>
      </dgm:prSet>
      <dgm:spPr/>
    </dgm:pt>
    <dgm:pt modelId="{929F9C35-8CC2-4326-B937-79EA11B25A3F}" type="pres">
      <dgm:prSet presAssocID="{876A7D70-5D0A-40F0-BB15-ABC932A43B66}" presName="bkgdShp" presStyleLbl="alignAccFollowNode1" presStyleIdx="0" presStyleCnt="1" custLinFactNeighborX="-1963" custLinFactNeighborY="-8245"/>
      <dgm:spPr>
        <a:solidFill>
          <a:schemeClr val="tx1">
            <a:lumMod val="75000"/>
            <a:lumOff val="25000"/>
            <a:alpha val="90000"/>
          </a:schemeClr>
        </a:solidFill>
      </dgm:spPr>
    </dgm:pt>
    <dgm:pt modelId="{A7B7D895-242C-4877-88AC-43B924D42A01}" type="pres">
      <dgm:prSet presAssocID="{876A7D70-5D0A-40F0-BB15-ABC932A43B66}" presName="linComp" presStyleCnt="0"/>
      <dgm:spPr/>
    </dgm:pt>
    <dgm:pt modelId="{489F332B-F639-4C83-94F5-5329EB7BA56F}" type="pres">
      <dgm:prSet presAssocID="{504EF7BB-2B72-4686-BAF7-487D1305E9BA}" presName="compNode" presStyleCnt="0"/>
      <dgm:spPr/>
    </dgm:pt>
    <dgm:pt modelId="{7F5E5DF9-6CEC-438B-B46D-959065F5EC4F}" type="pres">
      <dgm:prSet presAssocID="{504EF7BB-2B72-4686-BAF7-487D1305E9BA}" presName="node" presStyleLbl="node1" presStyleIdx="0" presStyleCnt="3" custScaleY="53768" custLinFactNeighborX="3177" custLinFactNeighborY="-134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D09244-297F-454F-9517-A239B657F2CC}" type="pres">
      <dgm:prSet presAssocID="{504EF7BB-2B72-4686-BAF7-487D1305E9BA}" presName="invisiNode" presStyleLbl="node1" presStyleIdx="0" presStyleCnt="3"/>
      <dgm:spPr/>
    </dgm:pt>
    <dgm:pt modelId="{331C37D1-4FCD-4D6F-8A4C-8BDA1ABAEB66}" type="pres">
      <dgm:prSet presAssocID="{504EF7BB-2B72-4686-BAF7-487D1305E9BA}" presName="imagNode" presStyleLbl="fgImgPlace1" presStyleIdx="0" presStyleCnt="3" custScaleY="165203" custLinFactNeighborX="2736" custLinFactNeighborY="-259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2BCBE00E-0D97-42B1-B1BD-5314C0E696FA}" type="pres">
      <dgm:prSet presAssocID="{3DB8C3B1-E00B-4650-B437-289A22328C1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3473963-A766-4ACB-8319-79F93EF6BC79}" type="pres">
      <dgm:prSet presAssocID="{2879587C-5609-4B18-9C82-65A8A6BFC72D}" presName="compNode" presStyleCnt="0"/>
      <dgm:spPr/>
    </dgm:pt>
    <dgm:pt modelId="{3BC817BF-2DB8-46D7-BCFC-629B537F3153}" type="pres">
      <dgm:prSet presAssocID="{2879587C-5609-4B18-9C82-65A8A6BFC72D}" presName="node" presStyleLbl="node1" presStyleIdx="1" presStyleCnt="3" custScaleY="52446" custLinFactNeighborX="2279" custLinFactNeighborY="-147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099602-F946-449C-BF9E-2F10AE7B358E}" type="pres">
      <dgm:prSet presAssocID="{2879587C-5609-4B18-9C82-65A8A6BFC72D}" presName="invisiNode" presStyleLbl="node1" presStyleIdx="1" presStyleCnt="3"/>
      <dgm:spPr/>
    </dgm:pt>
    <dgm:pt modelId="{C5A247F4-FDA2-4922-85CE-18E6AA43E532}" type="pres">
      <dgm:prSet presAssocID="{2879587C-5609-4B18-9C82-65A8A6BFC72D}" presName="imagNode" presStyleLbl="fgImgPlace1" presStyleIdx="1" presStyleCnt="3" custScaleY="160071" custLinFactNeighborX="-1588" custLinFactNeighborY="-510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  <dgm:pt modelId="{B5156985-DBED-49E1-9F4A-F6F17E7954A1}" type="pres">
      <dgm:prSet presAssocID="{A1FABA85-FFFF-40DB-A3D9-6E8B680AC3D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CAC744B-F9E0-4BAE-B371-88804519A452}" type="pres">
      <dgm:prSet presAssocID="{40B86068-D1A4-4334-96E2-FACEBD6C5822}" presName="compNode" presStyleCnt="0"/>
      <dgm:spPr/>
    </dgm:pt>
    <dgm:pt modelId="{CC0D6263-D5A5-487C-BFB7-9ADB21F43BAF}" type="pres">
      <dgm:prSet presAssocID="{40B86068-D1A4-4334-96E2-FACEBD6C5822}" presName="node" presStyleLbl="node1" presStyleIdx="2" presStyleCnt="3" custScaleY="52659" custLinFactNeighborX="3177" custLinFactNeighborY="-145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2BEDB3-FEE1-4BB3-9A0B-6EC848988F49}" type="pres">
      <dgm:prSet presAssocID="{40B86068-D1A4-4334-96E2-FACEBD6C5822}" presName="invisiNode" presStyleLbl="node1" presStyleIdx="2" presStyleCnt="3"/>
      <dgm:spPr/>
    </dgm:pt>
    <dgm:pt modelId="{EA93983E-B190-470A-86F4-1F2E960A7842}" type="pres">
      <dgm:prSet presAssocID="{40B86068-D1A4-4334-96E2-FACEBD6C5822}" presName="imagNode" presStyleLbl="fgImgPlace1" presStyleIdx="2" presStyleCnt="3" custScaleY="164098" custLinFactNeighborX="-960" custLinFactNeighborY="-388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</dgm:pt>
  </dgm:ptLst>
  <dgm:cxnLst>
    <dgm:cxn modelId="{EC38A237-88D0-40EB-ACBC-34386365C5A6}" type="presOf" srcId="{3DB8C3B1-E00B-4650-B437-289A22328C17}" destId="{2BCBE00E-0D97-42B1-B1BD-5314C0E696FA}" srcOrd="0" destOrd="0" presId="urn:microsoft.com/office/officeart/2005/8/layout/pList2"/>
    <dgm:cxn modelId="{8CC13348-B51D-441D-8C41-5BF574DD3B9A}" srcId="{876A7D70-5D0A-40F0-BB15-ABC932A43B66}" destId="{2879587C-5609-4B18-9C82-65A8A6BFC72D}" srcOrd="1" destOrd="0" parTransId="{291D12B3-0D1E-49EE-9E0A-65FFD15E4C09}" sibTransId="{A1FABA85-FFFF-40DB-A3D9-6E8B680AC3D1}"/>
    <dgm:cxn modelId="{9CD12ED5-4324-4DC7-9255-A1AB3C6BD3EE}" srcId="{876A7D70-5D0A-40F0-BB15-ABC932A43B66}" destId="{40B86068-D1A4-4334-96E2-FACEBD6C5822}" srcOrd="2" destOrd="0" parTransId="{E844952C-BFE3-434B-9D9C-4B5A2E40DA25}" sibTransId="{26A70F76-2CA3-45D1-995C-9958BE26997E}"/>
    <dgm:cxn modelId="{4A577393-AB59-4663-B4D5-F8A4DBC49DDD}" type="presOf" srcId="{A1FABA85-FFFF-40DB-A3D9-6E8B680AC3D1}" destId="{B5156985-DBED-49E1-9F4A-F6F17E7954A1}" srcOrd="0" destOrd="0" presId="urn:microsoft.com/office/officeart/2005/8/layout/pList2"/>
    <dgm:cxn modelId="{D3BFD5D0-3DDF-48E6-8EAA-49629047DF9D}" type="presOf" srcId="{504EF7BB-2B72-4686-BAF7-487D1305E9BA}" destId="{7F5E5DF9-6CEC-438B-B46D-959065F5EC4F}" srcOrd="0" destOrd="0" presId="urn:microsoft.com/office/officeart/2005/8/layout/pList2"/>
    <dgm:cxn modelId="{987EB89B-D7A4-43C0-AB4C-85ED15A1FDCD}" srcId="{876A7D70-5D0A-40F0-BB15-ABC932A43B66}" destId="{504EF7BB-2B72-4686-BAF7-487D1305E9BA}" srcOrd="0" destOrd="0" parTransId="{BDB82B52-D2C5-467D-A12D-BAD5A0F2D826}" sibTransId="{3DB8C3B1-E00B-4650-B437-289A22328C17}"/>
    <dgm:cxn modelId="{25058D40-4049-4399-8401-94F326CBA33F}" type="presOf" srcId="{40B86068-D1A4-4334-96E2-FACEBD6C5822}" destId="{CC0D6263-D5A5-487C-BFB7-9ADB21F43BAF}" srcOrd="0" destOrd="0" presId="urn:microsoft.com/office/officeart/2005/8/layout/pList2"/>
    <dgm:cxn modelId="{8ECD0F71-B276-4EDA-BE1D-12DD963C9D8D}" type="presOf" srcId="{876A7D70-5D0A-40F0-BB15-ABC932A43B66}" destId="{0B92BAF9-77EC-4D4E-A756-F4778BFE18D7}" srcOrd="0" destOrd="0" presId="urn:microsoft.com/office/officeart/2005/8/layout/pList2"/>
    <dgm:cxn modelId="{1E9D480C-8578-4A7A-935D-DD5A29D2F8BB}" type="presOf" srcId="{2879587C-5609-4B18-9C82-65A8A6BFC72D}" destId="{3BC817BF-2DB8-46D7-BCFC-629B537F3153}" srcOrd="0" destOrd="0" presId="urn:microsoft.com/office/officeart/2005/8/layout/pList2"/>
    <dgm:cxn modelId="{0A7A835C-CF70-4732-B49F-F3049895627E}" type="presParOf" srcId="{0B92BAF9-77EC-4D4E-A756-F4778BFE18D7}" destId="{929F9C35-8CC2-4326-B937-79EA11B25A3F}" srcOrd="0" destOrd="0" presId="urn:microsoft.com/office/officeart/2005/8/layout/pList2"/>
    <dgm:cxn modelId="{0AA34985-90CF-4578-A935-64C2DC0D66F9}" type="presParOf" srcId="{0B92BAF9-77EC-4D4E-A756-F4778BFE18D7}" destId="{A7B7D895-242C-4877-88AC-43B924D42A01}" srcOrd="1" destOrd="0" presId="urn:microsoft.com/office/officeart/2005/8/layout/pList2"/>
    <dgm:cxn modelId="{26790BA0-AC64-4A05-8DB2-9ED85C4F15B2}" type="presParOf" srcId="{A7B7D895-242C-4877-88AC-43B924D42A01}" destId="{489F332B-F639-4C83-94F5-5329EB7BA56F}" srcOrd="0" destOrd="0" presId="urn:microsoft.com/office/officeart/2005/8/layout/pList2"/>
    <dgm:cxn modelId="{F31FD8F6-6987-4916-8159-5348FCED2741}" type="presParOf" srcId="{489F332B-F639-4C83-94F5-5329EB7BA56F}" destId="{7F5E5DF9-6CEC-438B-B46D-959065F5EC4F}" srcOrd="0" destOrd="0" presId="urn:microsoft.com/office/officeart/2005/8/layout/pList2"/>
    <dgm:cxn modelId="{91563C5C-7B4F-4FC0-AA4D-DE775E3FFCD9}" type="presParOf" srcId="{489F332B-F639-4C83-94F5-5329EB7BA56F}" destId="{2FD09244-297F-454F-9517-A239B657F2CC}" srcOrd="1" destOrd="0" presId="urn:microsoft.com/office/officeart/2005/8/layout/pList2"/>
    <dgm:cxn modelId="{FDEACAF0-58F6-4F50-BD57-CDDD8009B234}" type="presParOf" srcId="{489F332B-F639-4C83-94F5-5329EB7BA56F}" destId="{331C37D1-4FCD-4D6F-8A4C-8BDA1ABAEB66}" srcOrd="2" destOrd="0" presId="urn:microsoft.com/office/officeart/2005/8/layout/pList2"/>
    <dgm:cxn modelId="{0A2E7D5B-6957-415E-A51D-1285EEFDA643}" type="presParOf" srcId="{A7B7D895-242C-4877-88AC-43B924D42A01}" destId="{2BCBE00E-0D97-42B1-B1BD-5314C0E696FA}" srcOrd="1" destOrd="0" presId="urn:microsoft.com/office/officeart/2005/8/layout/pList2"/>
    <dgm:cxn modelId="{2E061C62-A670-40D5-994B-06004C2792F2}" type="presParOf" srcId="{A7B7D895-242C-4877-88AC-43B924D42A01}" destId="{83473963-A766-4ACB-8319-79F93EF6BC79}" srcOrd="2" destOrd="0" presId="urn:microsoft.com/office/officeart/2005/8/layout/pList2"/>
    <dgm:cxn modelId="{DC73CE06-2F38-4D1D-937D-656B59547C51}" type="presParOf" srcId="{83473963-A766-4ACB-8319-79F93EF6BC79}" destId="{3BC817BF-2DB8-46D7-BCFC-629B537F3153}" srcOrd="0" destOrd="0" presId="urn:microsoft.com/office/officeart/2005/8/layout/pList2"/>
    <dgm:cxn modelId="{97A2F292-697A-485C-847E-C0C107FEF6FB}" type="presParOf" srcId="{83473963-A766-4ACB-8319-79F93EF6BC79}" destId="{78099602-F946-449C-BF9E-2F10AE7B358E}" srcOrd="1" destOrd="0" presId="urn:microsoft.com/office/officeart/2005/8/layout/pList2"/>
    <dgm:cxn modelId="{ED7C5EA1-D05E-402F-B129-FB0F48699FC9}" type="presParOf" srcId="{83473963-A766-4ACB-8319-79F93EF6BC79}" destId="{C5A247F4-FDA2-4922-85CE-18E6AA43E532}" srcOrd="2" destOrd="0" presId="urn:microsoft.com/office/officeart/2005/8/layout/pList2"/>
    <dgm:cxn modelId="{A4502D71-B953-43C6-962C-00C0655CF101}" type="presParOf" srcId="{A7B7D895-242C-4877-88AC-43B924D42A01}" destId="{B5156985-DBED-49E1-9F4A-F6F17E7954A1}" srcOrd="3" destOrd="0" presId="urn:microsoft.com/office/officeart/2005/8/layout/pList2"/>
    <dgm:cxn modelId="{6AA1BDC7-0CD8-48FD-8F4B-F4E3BF167E5E}" type="presParOf" srcId="{A7B7D895-242C-4877-88AC-43B924D42A01}" destId="{ACAC744B-F9E0-4BAE-B371-88804519A452}" srcOrd="4" destOrd="0" presId="urn:microsoft.com/office/officeart/2005/8/layout/pList2"/>
    <dgm:cxn modelId="{A96B3FB7-6E43-41F4-870A-9B7983DF76F2}" type="presParOf" srcId="{ACAC744B-F9E0-4BAE-B371-88804519A452}" destId="{CC0D6263-D5A5-487C-BFB7-9ADB21F43BAF}" srcOrd="0" destOrd="0" presId="urn:microsoft.com/office/officeart/2005/8/layout/pList2"/>
    <dgm:cxn modelId="{312866EE-1158-4DAB-9274-558B80FCAB85}" type="presParOf" srcId="{ACAC744B-F9E0-4BAE-B371-88804519A452}" destId="{872BEDB3-FEE1-4BB3-9A0B-6EC848988F49}" srcOrd="1" destOrd="0" presId="urn:microsoft.com/office/officeart/2005/8/layout/pList2"/>
    <dgm:cxn modelId="{BC58A8B6-A1B9-43E9-9C9A-9F9A7CF771DB}" type="presParOf" srcId="{ACAC744B-F9E0-4BAE-B371-88804519A452}" destId="{EA93983E-B190-470A-86F4-1F2E960A7842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9F9C35-8CC2-4326-B937-79EA11B25A3F}">
      <dsp:nvSpPr>
        <dsp:cNvPr id="0" name=""/>
        <dsp:cNvSpPr/>
      </dsp:nvSpPr>
      <dsp:spPr>
        <a:xfrm>
          <a:off x="0" y="0"/>
          <a:ext cx="9668656" cy="3018066"/>
        </a:xfrm>
        <a:prstGeom prst="roundRect">
          <a:avLst>
            <a:gd name="adj" fmla="val 10000"/>
          </a:avLst>
        </a:prstGeom>
        <a:solidFill>
          <a:schemeClr val="tx1">
            <a:lumMod val="75000"/>
            <a:lumOff val="2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1C37D1-4FCD-4D6F-8A4C-8BDA1ABAEB66}">
      <dsp:nvSpPr>
        <dsp:cNvPr id="0" name=""/>
        <dsp:cNvSpPr/>
      </dsp:nvSpPr>
      <dsp:spPr>
        <a:xfrm>
          <a:off x="367766" y="342815"/>
          <a:ext cx="2840167" cy="365635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5E5DF9-6CEC-438B-B46D-959065F5EC4F}">
      <dsp:nvSpPr>
        <dsp:cNvPr id="0" name=""/>
        <dsp:cNvSpPr/>
      </dsp:nvSpPr>
      <dsp:spPr>
        <a:xfrm rot="10800000">
          <a:off x="380291" y="4095769"/>
          <a:ext cx="2840167" cy="1983365"/>
        </a:xfrm>
        <a:prstGeom prst="round2SameRect">
          <a:avLst>
            <a:gd name="adj1" fmla="val 10500"/>
            <a:gd name="adj2" fmla="val 0"/>
          </a:avLst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2800" kern="1200" dirty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800" kern="1200" dirty="0"/>
            <a:t>Информатика</a:t>
          </a:r>
          <a:endParaRPr lang="en-US" sz="2800" kern="1200" dirty="0"/>
        </a:p>
      </dsp:txBody>
      <dsp:txXfrm rot="10800000">
        <a:off x="441286" y="4095769"/>
        <a:ext cx="2718177" cy="1922370"/>
      </dsp:txXfrm>
    </dsp:sp>
    <dsp:sp modelId="{C5A247F4-FDA2-4922-85CE-18E6AA43E532}">
      <dsp:nvSpPr>
        <dsp:cNvPr id="0" name=""/>
        <dsp:cNvSpPr/>
      </dsp:nvSpPr>
      <dsp:spPr>
        <a:xfrm>
          <a:off x="3369142" y="327761"/>
          <a:ext cx="2840167" cy="354276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C817BF-2DB8-46D7-BCFC-629B537F3153}">
      <dsp:nvSpPr>
        <dsp:cNvPr id="0" name=""/>
        <dsp:cNvSpPr/>
      </dsp:nvSpPr>
      <dsp:spPr>
        <a:xfrm rot="10800000">
          <a:off x="3478971" y="4055698"/>
          <a:ext cx="2840167" cy="1934600"/>
        </a:xfrm>
        <a:prstGeom prst="round2SameRect">
          <a:avLst>
            <a:gd name="adj1" fmla="val 10500"/>
            <a:gd name="adj2" fmla="val 0"/>
          </a:avLst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2800" kern="1200" dirty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800" kern="1200" dirty="0"/>
            <a:t>История и цивилизация</a:t>
          </a:r>
          <a:endParaRPr lang="en-US" sz="2800" kern="1200" dirty="0"/>
        </a:p>
      </dsp:txBody>
      <dsp:txXfrm rot="10800000">
        <a:off x="3538467" y="4055698"/>
        <a:ext cx="2721175" cy="1875104"/>
      </dsp:txXfrm>
    </dsp:sp>
    <dsp:sp modelId="{EA93983E-B190-470A-86F4-1F2E960A7842}">
      <dsp:nvSpPr>
        <dsp:cNvPr id="0" name=""/>
        <dsp:cNvSpPr/>
      </dsp:nvSpPr>
      <dsp:spPr>
        <a:xfrm>
          <a:off x="6511163" y="330494"/>
          <a:ext cx="2840167" cy="363189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0D6263-D5A5-487C-BFB7-9ADB21F43BAF}">
      <dsp:nvSpPr>
        <dsp:cNvPr id="0" name=""/>
        <dsp:cNvSpPr/>
      </dsp:nvSpPr>
      <dsp:spPr>
        <a:xfrm rot="10800000">
          <a:off x="6628660" y="4077952"/>
          <a:ext cx="2840167" cy="1942457"/>
        </a:xfrm>
        <a:prstGeom prst="round2SameRect">
          <a:avLst>
            <a:gd name="adj1" fmla="val 10500"/>
            <a:gd name="adj2" fmla="val 0"/>
          </a:avLst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2800" kern="1200" dirty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800" kern="1200" dirty="0"/>
            <a:t>Български език и литература</a:t>
          </a:r>
          <a:endParaRPr lang="en-US" sz="2800" kern="1200" dirty="0"/>
        </a:p>
      </dsp:txBody>
      <dsp:txXfrm rot="10800000">
        <a:off x="6688397" y="4077952"/>
        <a:ext cx="2720693" cy="18827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0835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926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729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3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626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984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297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740B0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4492" y="274319"/>
            <a:ext cx="5826903" cy="77397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2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 0"/>
          <p:cNvSpPr/>
          <p:nvPr/>
        </p:nvSpPr>
        <p:spPr>
          <a:xfrm>
            <a:off x="-862522" y="1955400"/>
            <a:ext cx="10216384" cy="25005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6150"/>
              </a:lnSpc>
              <a:buNone/>
            </a:pPr>
            <a:r>
              <a:rPr lang="en-US" sz="3600" dirty="0">
                <a:solidFill>
                  <a:srgbClr val="FAEBEB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ПМПГ </a:t>
            </a:r>
            <a:endParaRPr lang="bg-BG" sz="3600" dirty="0">
              <a:solidFill>
                <a:srgbClr val="FAEBEB"/>
              </a:solidFill>
              <a:latin typeface="Dela Gothic One" pitchFamily="34" charset="0"/>
              <a:ea typeface="Dela Gothic One" pitchFamily="34" charset="-122"/>
              <a:cs typeface="Dela Gothic One" pitchFamily="34" charset="-120"/>
            </a:endParaRPr>
          </a:p>
          <a:p>
            <a:pPr marL="0" indent="0" algn="ctr">
              <a:lnSpc>
                <a:spcPts val="6150"/>
              </a:lnSpc>
              <a:buNone/>
            </a:pPr>
            <a:r>
              <a:rPr lang="en-US" sz="3600" dirty="0">
                <a:solidFill>
                  <a:srgbClr val="FAEBEB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„СВ. КЛИМЕНТ</a:t>
            </a:r>
            <a:r>
              <a:rPr lang="bg-BG" sz="3600" dirty="0">
                <a:solidFill>
                  <a:srgbClr val="FAEBEB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 </a:t>
            </a:r>
            <a:r>
              <a:rPr lang="en-US" sz="3600" dirty="0">
                <a:solidFill>
                  <a:srgbClr val="FAEBEB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ОХРИДСКИ</a:t>
            </a:r>
            <a:r>
              <a:rPr lang="bg-BG" sz="3600" dirty="0">
                <a:solidFill>
                  <a:srgbClr val="FAEBEB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“</a:t>
            </a:r>
            <a:endParaRPr lang="en-US" sz="3600" dirty="0"/>
          </a:p>
        </p:txBody>
      </p:sp>
      <p:sp>
        <p:nvSpPr>
          <p:cNvPr id="8" name="Текстово поле 5">
            <a:extLst>
              <a:ext uri="{FF2B5EF4-FFF2-40B4-BE49-F238E27FC236}">
                <a16:creationId xmlns:a16="http://schemas.microsoft.com/office/drawing/2014/main" id="{386CFF8D-3F66-3148-7EEC-4D5156D965F6}"/>
              </a:ext>
            </a:extLst>
          </p:cNvPr>
          <p:cNvSpPr txBox="1"/>
          <p:nvPr/>
        </p:nvSpPr>
        <p:spPr>
          <a:xfrm>
            <a:off x="644839" y="4282801"/>
            <a:ext cx="74951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FAEBEB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НАУКА,</a:t>
            </a:r>
            <a:r>
              <a:rPr lang="en-US" sz="3600" dirty="0">
                <a:solidFill>
                  <a:srgbClr val="FAEBEB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 </a:t>
            </a:r>
            <a:r>
              <a:rPr lang="ru-RU" sz="3600" dirty="0">
                <a:solidFill>
                  <a:srgbClr val="FAEBEB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ИНОВАЦИИ И БЪДЕЩЕ </a:t>
            </a:r>
            <a:endParaRPr lang="en-US" sz="3600" dirty="0">
              <a:solidFill>
                <a:srgbClr val="FAEBEB"/>
              </a:solidFill>
              <a:latin typeface="Dela Gothic One" pitchFamily="34" charset="0"/>
              <a:ea typeface="Dela Gothic One" pitchFamily="34" charset="-122"/>
              <a:cs typeface="Dela Gothic One" pitchFamily="34" charset="-12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193" y="490021"/>
            <a:ext cx="2134095" cy="21340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/>
          <p:nvPr/>
        </p:nvSpPr>
        <p:spPr>
          <a:xfrm>
            <a:off x="100004" y="3112032"/>
            <a:ext cx="7159568" cy="2144187"/>
          </a:xfrm>
          <a:prstGeom prst="roundRect">
            <a:avLst>
              <a:gd name="adj" fmla="val 12228"/>
            </a:avLst>
          </a:prstGeom>
          <a:solidFill>
            <a:schemeClr val="tx1">
              <a:lumMod val="65000"/>
              <a:lumOff val="35000"/>
            </a:schemeClr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4" name="Text 2"/>
          <p:cNvSpPr/>
          <p:nvPr/>
        </p:nvSpPr>
        <p:spPr>
          <a:xfrm>
            <a:off x="300409" y="3548587"/>
            <a:ext cx="5687893" cy="6355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750"/>
              </a:lnSpc>
              <a:buNone/>
            </a:pPr>
            <a:r>
              <a:rPr lang="en-US" sz="3200" b="1" dirty="0">
                <a:solidFill>
                  <a:schemeClr val="bg1"/>
                </a:solidFill>
                <a:ea typeface="Fraunces Extra Bold" pitchFamily="34" charset="-122"/>
                <a:cs typeface="Fraunces Extra Bold" pitchFamily="34" charset="-120"/>
              </a:rPr>
              <a:t>Велина Бойчева -випуск 2024 г</a:t>
            </a:r>
            <a:r>
              <a:rPr lang="en-US" sz="2400" b="1" dirty="0">
                <a:solidFill>
                  <a:schemeClr val="bg1"/>
                </a:solidFill>
                <a:ea typeface="Fraunces Extra Bold" pitchFamily="34" charset="-122"/>
                <a:cs typeface="Fraunces Extra Bold" pitchFamily="34" charset="-120"/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Text 3"/>
          <p:cNvSpPr/>
          <p:nvPr/>
        </p:nvSpPr>
        <p:spPr>
          <a:xfrm>
            <a:off x="384827" y="4002375"/>
            <a:ext cx="6690532" cy="11302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00"/>
              </a:lnSpc>
            </a:pPr>
            <a:r>
              <a:rPr lang="en-US" sz="2400" dirty="0">
                <a:solidFill>
                  <a:schemeClr val="bg1"/>
                </a:solidFill>
                <a:ea typeface="Nobile" pitchFamily="34" charset="-122"/>
                <a:cs typeface="Nobile" pitchFamily="34" charset="-120"/>
              </a:rPr>
              <a:t>Успехът ѝ е </a:t>
            </a:r>
            <a:r>
              <a:rPr lang="en-US" sz="2400">
                <a:solidFill>
                  <a:schemeClr val="bg1"/>
                </a:solidFill>
                <a:ea typeface="Nobile" pitchFamily="34" charset="-122"/>
                <a:cs typeface="Nobile" pitchFamily="34" charset="-120"/>
              </a:rPr>
              <a:t>резултат</a:t>
            </a:r>
            <a:r>
              <a:rPr lang="en-US" sz="2400" dirty="0">
                <a:solidFill>
                  <a:schemeClr val="bg1"/>
                </a:solidFill>
                <a:ea typeface="Nobile" pitchFamily="34" charset="-122"/>
                <a:cs typeface="Nobile" pitchFamily="34" charset="-120"/>
              </a:rPr>
              <a:t> от</a:t>
            </a:r>
            <a:r>
              <a:rPr lang="bg-BG" sz="2400" dirty="0">
                <a:solidFill>
                  <a:schemeClr val="bg1"/>
                </a:solidFill>
                <a:ea typeface="Nobile" pitchFamily="34" charset="-122"/>
                <a:cs typeface="Nobile" pitchFamily="34" charset="-120"/>
              </a:rPr>
              <a:t> придобити знания</a:t>
            </a:r>
            <a:r>
              <a:rPr lang="en-US" sz="2400" dirty="0">
                <a:solidFill>
                  <a:schemeClr val="bg1"/>
                </a:solidFill>
                <a:ea typeface="Nobile" pitchFamily="34" charset="-122"/>
                <a:cs typeface="Nobile" pitchFamily="34" charset="-120"/>
              </a:rPr>
              <a:t> </a:t>
            </a:r>
            <a:r>
              <a:rPr lang="bg-BG" sz="2400" dirty="0">
                <a:solidFill>
                  <a:schemeClr val="bg1"/>
                </a:solidFill>
                <a:ea typeface="Nobile" pitchFamily="34" charset="-122"/>
                <a:cs typeface="Nobile" pitchFamily="34" charset="-120"/>
              </a:rPr>
              <a:t>и </a:t>
            </a:r>
            <a:r>
              <a:rPr lang="en-US" sz="2400" dirty="0">
                <a:solidFill>
                  <a:schemeClr val="bg1"/>
                </a:solidFill>
                <a:ea typeface="Nobile" pitchFamily="34" charset="-122"/>
                <a:cs typeface="Nobile" pitchFamily="34" charset="-120"/>
              </a:rPr>
              <a:t>упорита работа</a:t>
            </a:r>
            <a:r>
              <a:rPr lang="bg-BG" sz="2400" dirty="0">
                <a:solidFill>
                  <a:schemeClr val="bg1"/>
                </a:solidFill>
                <a:ea typeface="Nobile" pitchFamily="34" charset="-122"/>
                <a:cs typeface="Nobile" pitchFamily="34" charset="-120"/>
              </a:rPr>
              <a:t>.</a:t>
            </a:r>
          </a:p>
        </p:txBody>
      </p:sp>
      <p:sp>
        <p:nvSpPr>
          <p:cNvPr id="6" name="Shape 1"/>
          <p:cNvSpPr/>
          <p:nvPr/>
        </p:nvSpPr>
        <p:spPr>
          <a:xfrm>
            <a:off x="112432" y="5719072"/>
            <a:ext cx="7134711" cy="2144187"/>
          </a:xfrm>
          <a:prstGeom prst="roundRect">
            <a:avLst>
              <a:gd name="adj" fmla="val 12228"/>
            </a:avLst>
          </a:prstGeom>
          <a:solidFill>
            <a:schemeClr val="tx1">
              <a:lumMod val="65000"/>
              <a:lumOff val="35000"/>
            </a:schemeClr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8" name="Text 5"/>
          <p:cNvSpPr/>
          <p:nvPr/>
        </p:nvSpPr>
        <p:spPr>
          <a:xfrm>
            <a:off x="347489" y="6238548"/>
            <a:ext cx="5640814" cy="262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750"/>
              </a:lnSpc>
              <a:buNone/>
            </a:pPr>
            <a:r>
              <a:rPr lang="en-US" sz="3200" b="1" dirty="0">
                <a:solidFill>
                  <a:schemeClr val="bg1"/>
                </a:solidFill>
                <a:ea typeface="Fraunces Extra Bold" pitchFamily="34" charset="-122"/>
                <a:cs typeface="Fraunces Extra Bold" pitchFamily="34" charset="-120"/>
              </a:rPr>
              <a:t>Иван Макавеев -випуск 2022 г</a:t>
            </a:r>
            <a:r>
              <a:rPr lang="en-US" sz="1400" b="1" dirty="0">
                <a:solidFill>
                  <a:schemeClr val="bg1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.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Text 6"/>
          <p:cNvSpPr/>
          <p:nvPr/>
        </p:nvSpPr>
        <p:spPr>
          <a:xfrm>
            <a:off x="347490" y="6789688"/>
            <a:ext cx="6727868" cy="784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2400" dirty="0">
                <a:solidFill>
                  <a:schemeClr val="bg1"/>
                </a:solidFill>
                <a:ea typeface="Nobile" pitchFamily="34" charset="-122"/>
                <a:cs typeface="Nobile" pitchFamily="34" charset="-120"/>
              </a:rPr>
              <a:t>Той е пример за амбиция, постоянство и любов към </a:t>
            </a:r>
            <a:r>
              <a:rPr lang="en-US" sz="2400" dirty="0" err="1">
                <a:solidFill>
                  <a:schemeClr val="bg1"/>
                </a:solidFill>
                <a:ea typeface="Nobile" pitchFamily="34" charset="-122"/>
                <a:cs typeface="Nobile" pitchFamily="34" charset="-120"/>
              </a:rPr>
              <a:t>науката</a:t>
            </a:r>
            <a:r>
              <a:rPr lang="en-US" sz="2400" dirty="0">
                <a:solidFill>
                  <a:schemeClr val="bg1"/>
                </a:solidFill>
                <a:ea typeface="Nobile" pitchFamily="34" charset="-122"/>
                <a:cs typeface="Nobile" pitchFamily="34" charset="-120"/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54"/>
          <a:stretch/>
        </p:blipFill>
        <p:spPr>
          <a:xfrm>
            <a:off x="7695034" y="529946"/>
            <a:ext cx="3036595" cy="73062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Text 0"/>
          <p:cNvSpPr/>
          <p:nvPr/>
        </p:nvSpPr>
        <p:spPr>
          <a:xfrm>
            <a:off x="-304565" y="112600"/>
            <a:ext cx="7764543" cy="14463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050"/>
              </a:lnSpc>
              <a:buNone/>
            </a:pPr>
            <a:r>
              <a:rPr lang="en-US" sz="3400" b="1" dirty="0">
                <a:solidFill>
                  <a:schemeClr val="bg1"/>
                </a:solidFill>
              </a:rPr>
              <a:t>ПМПГ „СВ. КЛИМЕНТ ОХРИДСКИ" </a:t>
            </a:r>
            <a:r>
              <a:rPr lang="bg-BG" sz="3400" b="1" dirty="0">
                <a:solidFill>
                  <a:schemeClr val="bg1"/>
                </a:solidFill>
              </a:rPr>
              <a:t>-</a:t>
            </a:r>
            <a:r>
              <a:rPr lang="en-US" sz="3400" b="1" dirty="0">
                <a:solidFill>
                  <a:schemeClr val="bg1"/>
                </a:solidFill>
              </a:rPr>
              <a:t> </a:t>
            </a:r>
            <a:r>
              <a:rPr lang="bg-BG" sz="3400" b="1" dirty="0">
                <a:solidFill>
                  <a:schemeClr val="bg1"/>
                </a:solidFill>
              </a:rPr>
              <a:t>училището на лидерите</a:t>
            </a:r>
            <a:endParaRPr lang="en-US" sz="3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0233" y="1891719"/>
            <a:ext cx="6505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b="1" dirty="0">
                <a:solidFill>
                  <a:schemeClr val="bg1"/>
                </a:solidFill>
              </a:rPr>
              <a:t>Носители на Националн</a:t>
            </a:r>
            <a:r>
              <a:rPr lang="en-US" sz="3200" b="1" dirty="0">
                <a:solidFill>
                  <a:schemeClr val="bg1"/>
                </a:solidFill>
              </a:rPr>
              <a:t>a</a:t>
            </a:r>
            <a:r>
              <a:rPr lang="bg-BG" sz="3200" b="1" dirty="0">
                <a:solidFill>
                  <a:schemeClr val="bg1"/>
                </a:solidFill>
              </a:rPr>
              <a:t> </a:t>
            </a:r>
            <a:r>
              <a:rPr lang="bg-BG" sz="3200" b="1" dirty="0" smtClean="0">
                <a:solidFill>
                  <a:schemeClr val="bg1"/>
                </a:solidFill>
              </a:rPr>
              <a:t>диплома</a:t>
            </a:r>
            <a:endParaRPr lang="bg-BG" sz="3200" b="1" dirty="0">
              <a:solidFill>
                <a:schemeClr val="bg1"/>
              </a:solidFill>
            </a:endParaRPr>
          </a:p>
        </p:txBody>
      </p:sp>
      <p:pic>
        <p:nvPicPr>
          <p:cNvPr id="14" name="Picture 13" descr="A person holding a book in front of a blue wall&#10;&#10;Description automatically generated with medium confidence">
            <a:extLst>
              <a:ext uri="{FF2B5EF4-FFF2-40B4-BE49-F238E27FC236}">
                <a16:creationId xmlns:a16="http://schemas.microsoft.com/office/drawing/2014/main" id="{39E37CF7-3555-0DC7-EDFF-2844DDFCC8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66" t="2661" r="12689"/>
          <a:stretch/>
        </p:blipFill>
        <p:spPr>
          <a:xfrm>
            <a:off x="10966685" y="529946"/>
            <a:ext cx="3488071" cy="73333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8943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5776904" y="6443089"/>
            <a:ext cx="8715184" cy="1652586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 0"/>
          <p:cNvSpPr/>
          <p:nvPr/>
        </p:nvSpPr>
        <p:spPr>
          <a:xfrm>
            <a:off x="6290070" y="222893"/>
            <a:ext cx="7999444" cy="1002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3950" b="1" dirty="0">
                <a:solidFill>
                  <a:schemeClr val="bg1"/>
                </a:solidFill>
              </a:rPr>
              <a:t>УЧИЛИЩЕ, ИЗГРА</a:t>
            </a:r>
            <a:r>
              <a:rPr lang="bg-BG" sz="3950" b="1" dirty="0">
                <a:solidFill>
                  <a:schemeClr val="bg1"/>
                </a:solidFill>
              </a:rPr>
              <a:t>ЖДАЩО</a:t>
            </a:r>
            <a:r>
              <a:rPr lang="en-US" sz="3950" b="1" dirty="0">
                <a:solidFill>
                  <a:schemeClr val="bg1"/>
                </a:solidFill>
              </a:rPr>
              <a:t> ТАЛАНТИ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4995" y="1513715"/>
            <a:ext cx="8679716" cy="194072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4" name="Shape 1"/>
          <p:cNvSpPr/>
          <p:nvPr/>
        </p:nvSpPr>
        <p:spPr>
          <a:xfrm>
            <a:off x="5859246" y="174911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5" name="Text 2"/>
          <p:cNvSpPr/>
          <p:nvPr/>
        </p:nvSpPr>
        <p:spPr>
          <a:xfrm>
            <a:off x="5876634" y="1814220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6886284" y="1786864"/>
            <a:ext cx="6803590" cy="581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3200" b="1" dirty="0">
                <a:solidFill>
                  <a:schemeClr val="bg1"/>
                </a:solidFill>
                <a:ea typeface="Syne Bold" pitchFamily="34" charset="-122"/>
                <a:cs typeface="Syne Bold" pitchFamily="34" charset="-120"/>
              </a:rPr>
              <a:t>Символ за качествено </a:t>
            </a:r>
            <a:r>
              <a:rPr lang="en-US" sz="3200" b="1">
                <a:solidFill>
                  <a:schemeClr val="bg1"/>
                </a:solidFill>
                <a:ea typeface="Syne Bold" pitchFamily="34" charset="-122"/>
                <a:cs typeface="Syne Bold" pitchFamily="34" charset="-120"/>
              </a:rPr>
              <a:t>образование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ext 4"/>
          <p:cNvSpPr/>
          <p:nvPr/>
        </p:nvSpPr>
        <p:spPr>
          <a:xfrm>
            <a:off x="5946985" y="2393039"/>
            <a:ext cx="774288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850"/>
              </a:lnSpc>
            </a:pPr>
            <a:r>
              <a:rPr lang="en-US" sz="2800" dirty="0">
                <a:solidFill>
                  <a:schemeClr val="bg1"/>
                </a:solidFill>
                <a:ea typeface="Overpass Light" pitchFamily="34" charset="-122"/>
                <a:cs typeface="Overpass Light" pitchFamily="34" charset="-120"/>
              </a:rPr>
              <a:t>Учениците ни постигат отлични резултати на национални и международни състезания</a:t>
            </a:r>
            <a:r>
              <a:rPr lang="bg-BG" sz="2800" dirty="0">
                <a:solidFill>
                  <a:schemeClr val="bg1"/>
                </a:solidFill>
                <a:ea typeface="Overpass Light" pitchFamily="34" charset="-122"/>
                <a:cs typeface="Overpass Light" pitchFamily="34" charset="-120"/>
              </a:rPr>
              <a:t>.</a:t>
            </a:r>
            <a:endParaRPr lang="en-US" sz="2800" dirty="0">
              <a:solidFill>
                <a:schemeClr val="bg1"/>
              </a:solidFill>
              <a:ea typeface="Overpass Light" pitchFamily="34" charset="-122"/>
              <a:cs typeface="Overpass Light" pitchFamily="34" charset="-120"/>
            </a:endParaRPr>
          </a:p>
          <a:p>
            <a:pPr indent="0">
              <a:lnSpc>
                <a:spcPts val="2850"/>
              </a:lnSpc>
              <a:buNone/>
            </a:pPr>
            <a:endParaRPr lang="en-US" sz="2400" dirty="0">
              <a:solidFill>
                <a:schemeClr val="bg1"/>
              </a:solidFill>
              <a:ea typeface="Overpass Light" pitchFamily="34" charset="-122"/>
              <a:cs typeface="Overpass Light" pitchFamily="34" charset="-120"/>
            </a:endParaRPr>
          </a:p>
        </p:txBody>
      </p:sp>
      <p:sp>
        <p:nvSpPr>
          <p:cNvPr id="9" name="Text 6"/>
          <p:cNvSpPr/>
          <p:nvPr/>
        </p:nvSpPr>
        <p:spPr>
          <a:xfrm>
            <a:off x="5776904" y="3694817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    </a:t>
            </a:r>
            <a:endParaRPr lang="en-US" sz="2650" dirty="0"/>
          </a:p>
        </p:txBody>
      </p:sp>
      <p:sp>
        <p:nvSpPr>
          <p:cNvPr id="12" name="Shape 9"/>
          <p:cNvSpPr/>
          <p:nvPr/>
        </p:nvSpPr>
        <p:spPr>
          <a:xfrm>
            <a:off x="5876634" y="6635227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13" name="Text 10"/>
          <p:cNvSpPr/>
          <p:nvPr/>
        </p:nvSpPr>
        <p:spPr>
          <a:xfrm>
            <a:off x="5944316" y="6747979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7096907" y="6635227"/>
            <a:ext cx="416327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3200" b="1" dirty="0">
                <a:solidFill>
                  <a:schemeClr val="bg1"/>
                </a:solidFill>
                <a:ea typeface="Syne Bold" pitchFamily="34" charset="-122"/>
                <a:cs typeface="Syne Bold" pitchFamily="34" charset="-120"/>
              </a:rPr>
              <a:t>Традиции и иновации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5" name="Text 12"/>
          <p:cNvSpPr/>
          <p:nvPr/>
        </p:nvSpPr>
        <p:spPr>
          <a:xfrm>
            <a:off x="6114397" y="7240874"/>
            <a:ext cx="8175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800" dirty="0">
                <a:solidFill>
                  <a:schemeClr val="bg1"/>
                </a:solidFill>
                <a:ea typeface="Overpass Light" pitchFamily="34" charset="-122"/>
                <a:cs typeface="Overpass Light" pitchFamily="34" charset="-120"/>
              </a:rPr>
              <a:t>Съчетаваме доказани методи с модерни подходи в </a:t>
            </a:r>
            <a:r>
              <a:rPr lang="en-US" sz="2800">
                <a:solidFill>
                  <a:schemeClr val="bg1"/>
                </a:solidFill>
                <a:ea typeface="Overpass Light" pitchFamily="34" charset="-122"/>
                <a:cs typeface="Overpass Light" pitchFamily="34" charset="-120"/>
              </a:rPr>
              <a:t>обучението</a:t>
            </a:r>
            <a:r>
              <a:rPr lang="bg-BG" sz="2800" dirty="0">
                <a:solidFill>
                  <a:srgbClr val="3B4E4E"/>
                </a:solidFill>
                <a:ea typeface="Overpass Light" pitchFamily="34" charset="-122"/>
                <a:cs typeface="Overpass Light" pitchFamily="34" charset="-120"/>
              </a:rPr>
              <a:t>.</a:t>
            </a:r>
            <a:endParaRPr lang="en-US" sz="2800" dirty="0"/>
          </a:p>
        </p:txBody>
      </p:sp>
      <p:sp>
        <p:nvSpPr>
          <p:cNvPr id="17" name="Rounded Rectangle 16"/>
          <p:cNvSpPr/>
          <p:nvPr/>
        </p:nvSpPr>
        <p:spPr>
          <a:xfrm>
            <a:off x="5741375" y="4071504"/>
            <a:ext cx="8723336" cy="2090379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9" name="Shape 5"/>
          <p:cNvSpPr/>
          <p:nvPr/>
        </p:nvSpPr>
        <p:spPr>
          <a:xfrm>
            <a:off x="5863608" y="4177536"/>
            <a:ext cx="534723" cy="510302"/>
          </a:xfrm>
          <a:prstGeom prst="roundRect">
            <a:avLst>
              <a:gd name="adj" fmla="val 18669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20" name="Text 6"/>
          <p:cNvSpPr/>
          <p:nvPr/>
        </p:nvSpPr>
        <p:spPr>
          <a:xfrm>
            <a:off x="5734956" y="4290596"/>
            <a:ext cx="356441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    2</a:t>
            </a:r>
            <a:endParaRPr lang="en-US" sz="2650" b="1" dirty="0"/>
          </a:p>
        </p:txBody>
      </p:sp>
      <p:sp>
        <p:nvSpPr>
          <p:cNvPr id="21" name="Text 7"/>
          <p:cNvSpPr/>
          <p:nvPr/>
        </p:nvSpPr>
        <p:spPr>
          <a:xfrm>
            <a:off x="6867353" y="4230022"/>
            <a:ext cx="7363939" cy="539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3200" b="1" dirty="0">
                <a:solidFill>
                  <a:schemeClr val="bg1"/>
                </a:solidFill>
                <a:ea typeface="Syne Bold" pitchFamily="34" charset="-122"/>
                <a:cs typeface="Syne Bold" pitchFamily="34" charset="-120"/>
              </a:rPr>
              <a:t>Отлич</a:t>
            </a:r>
            <a:r>
              <a:rPr lang="bg-BG" sz="3200" b="1" dirty="0">
                <a:solidFill>
                  <a:schemeClr val="bg1"/>
                </a:solidFill>
                <a:ea typeface="Syne Bold" pitchFamily="34" charset="-122"/>
                <a:cs typeface="Syne Bold" pitchFamily="34" charset="-120"/>
              </a:rPr>
              <a:t>но начало</a:t>
            </a:r>
            <a:r>
              <a:rPr lang="en-US" sz="3200" b="1" dirty="0">
                <a:solidFill>
                  <a:schemeClr val="bg1"/>
                </a:solidFill>
                <a:ea typeface="Syne Bold" pitchFamily="34" charset="-122"/>
                <a:cs typeface="Syne Bold" pitchFamily="34" charset="-120"/>
              </a:rPr>
              <a:t> за успешен живот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2" name="Text 8"/>
          <p:cNvSpPr/>
          <p:nvPr/>
        </p:nvSpPr>
        <p:spPr>
          <a:xfrm>
            <a:off x="6033175" y="4715887"/>
            <a:ext cx="819811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850"/>
              </a:lnSpc>
            </a:pPr>
            <a:r>
              <a:rPr lang="bg-BG" sz="2800" dirty="0">
                <a:solidFill>
                  <a:schemeClr val="bg1"/>
                </a:solidFill>
                <a:ea typeface="Overpass Light" pitchFamily="34" charset="-122"/>
                <a:cs typeface="Overpass Light" pitchFamily="34" charset="-120"/>
              </a:rPr>
              <a:t>Н</a:t>
            </a:r>
            <a:r>
              <a:rPr lang="en-US" sz="2800" dirty="0">
                <a:solidFill>
                  <a:schemeClr val="bg1"/>
                </a:solidFill>
                <a:ea typeface="Overpass Light" pitchFamily="34" charset="-122"/>
                <a:cs typeface="Overpass Light" pitchFamily="34" charset="-120"/>
              </a:rPr>
              <a:t>ашите възпитаници с</a:t>
            </a:r>
            <a:r>
              <a:rPr lang="bg-BG" sz="2800" dirty="0">
                <a:solidFill>
                  <a:schemeClr val="bg1"/>
                </a:solidFill>
                <a:ea typeface="Overpass Light" pitchFamily="34" charset="-122"/>
                <a:cs typeface="Overpass Light" pitchFamily="34" charset="-120"/>
              </a:rPr>
              <a:t>е утвърждават </a:t>
            </a:r>
            <a:r>
              <a:rPr lang="en-US" sz="2800" dirty="0">
                <a:solidFill>
                  <a:schemeClr val="bg1"/>
                </a:solidFill>
                <a:ea typeface="Overpass Light" pitchFamily="34" charset="-122"/>
                <a:cs typeface="Overpass Light" pitchFamily="34" charset="-120"/>
              </a:rPr>
              <a:t> в </a:t>
            </a:r>
            <a:r>
              <a:rPr lang="bg-BG" sz="2800" dirty="0">
                <a:solidFill>
                  <a:schemeClr val="bg1"/>
                </a:solidFill>
                <a:ea typeface="Overpass Light" pitchFamily="34" charset="-122"/>
                <a:cs typeface="Overpass Light" pitchFamily="34" charset="-120"/>
              </a:rPr>
              <a:t>различни професионални области,</a:t>
            </a:r>
            <a:r>
              <a:rPr lang="en-US" sz="2800" dirty="0">
                <a:solidFill>
                  <a:schemeClr val="bg1"/>
                </a:solidFill>
                <a:ea typeface="Overpass Light" pitchFamily="34" charset="-122"/>
                <a:cs typeface="Overpass Light" pitchFamily="34" charset="-120"/>
              </a:rPr>
              <a:t> доказвайки високото качество на образование</a:t>
            </a:r>
            <a:r>
              <a:rPr lang="bg-BG" sz="2800" dirty="0">
                <a:solidFill>
                  <a:schemeClr val="bg1"/>
                </a:solidFill>
                <a:ea typeface="Overpass Light" pitchFamily="34" charset="-122"/>
                <a:cs typeface="Overpass Light" pitchFamily="34" charset="-120"/>
              </a:rPr>
              <a:t>, </a:t>
            </a:r>
            <a:r>
              <a:rPr lang="en-US" sz="2800" dirty="0">
                <a:solidFill>
                  <a:schemeClr val="bg1"/>
                </a:solidFill>
                <a:ea typeface="Overpass Light" pitchFamily="34" charset="-122"/>
                <a:cs typeface="Overpass Light" pitchFamily="34" charset="-120"/>
              </a:rPr>
              <a:t>получ</a:t>
            </a:r>
            <a:r>
              <a:rPr lang="bg-BG" sz="2800" dirty="0">
                <a:solidFill>
                  <a:schemeClr val="bg1"/>
                </a:solidFill>
                <a:ea typeface="Overpass Light" pitchFamily="34" charset="-122"/>
                <a:cs typeface="Overpass Light" pitchFamily="34" charset="-120"/>
              </a:rPr>
              <a:t>ено</a:t>
            </a:r>
            <a:r>
              <a:rPr lang="en-US" sz="2800" dirty="0">
                <a:solidFill>
                  <a:schemeClr val="bg1"/>
                </a:solidFill>
                <a:ea typeface="Overpass Light" pitchFamily="34" charset="-122"/>
                <a:cs typeface="Overpass Light" pitchFamily="34" charset="-120"/>
              </a:rPr>
              <a:t> в ПМПГ.</a:t>
            </a:r>
          </a:p>
          <a:p>
            <a:pPr marL="0" indent="0">
              <a:lnSpc>
                <a:spcPts val="2850"/>
              </a:lnSpc>
              <a:buNone/>
            </a:pPr>
            <a:endParaRPr lang="en-US" sz="17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76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010498507"/>
              </p:ext>
            </p:extLst>
          </p:nvPr>
        </p:nvGraphicFramePr>
        <p:xfrm>
          <a:off x="2578308" y="1972491"/>
          <a:ext cx="9668656" cy="6706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0"/>
          <p:cNvSpPr/>
          <p:nvPr/>
        </p:nvSpPr>
        <p:spPr>
          <a:xfrm>
            <a:off x="3659684" y="250587"/>
            <a:ext cx="7837772" cy="6488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650"/>
              </a:lnSpc>
              <a:buNone/>
            </a:pPr>
            <a:r>
              <a:rPr lang="bg-BG" sz="4450" b="1" dirty="0">
                <a:solidFill>
                  <a:schemeClr val="bg1">
                    <a:lumMod val="95000"/>
                  </a:schemeClr>
                </a:solidFill>
                <a:ea typeface="Syne Bold" pitchFamily="34" charset="-122"/>
                <a:cs typeface="Syne Bold" pitchFamily="34" charset="-120"/>
              </a:rPr>
              <a:t>НАЦИОНАЛНИ</a:t>
            </a:r>
            <a:r>
              <a:rPr lang="en-US" sz="4450" b="1" dirty="0">
                <a:solidFill>
                  <a:schemeClr val="bg1">
                    <a:lumMod val="95000"/>
                  </a:schemeClr>
                </a:solidFill>
                <a:ea typeface="Syne Bold" pitchFamily="34" charset="-122"/>
                <a:cs typeface="Syne Bold" pitchFamily="34" charset="-120"/>
              </a:rPr>
              <a:t> </a:t>
            </a:r>
            <a:r>
              <a:rPr lang="bg-BG" sz="4450" b="1" dirty="0">
                <a:solidFill>
                  <a:schemeClr val="bg1">
                    <a:lumMod val="95000"/>
                  </a:schemeClr>
                </a:solidFill>
                <a:ea typeface="Syne Bold" pitchFamily="34" charset="-122"/>
                <a:cs typeface="Syne Bold" pitchFamily="34" charset="-120"/>
              </a:rPr>
              <a:t>ОЛИМПИАДИ </a:t>
            </a:r>
            <a:endParaRPr lang="en-US" sz="4450" b="1" dirty="0">
              <a:solidFill>
                <a:schemeClr val="bg1">
                  <a:lumMod val="95000"/>
                </a:schemeClr>
              </a:solidFill>
              <a:ea typeface="Syne Bold" pitchFamily="34" charset="-122"/>
              <a:cs typeface="Syne Bold" pitchFamily="34" charset="-120"/>
            </a:endParaRPr>
          </a:p>
        </p:txBody>
      </p:sp>
      <p:sp>
        <p:nvSpPr>
          <p:cNvPr id="6" name="Text 11"/>
          <p:cNvSpPr/>
          <p:nvPr/>
        </p:nvSpPr>
        <p:spPr>
          <a:xfrm>
            <a:off x="368300" y="882591"/>
            <a:ext cx="13677485" cy="1009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3200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Учениците ни </a:t>
            </a:r>
            <a:r>
              <a:rPr lang="bg-BG" sz="3200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редовно участват</a:t>
            </a:r>
            <a:r>
              <a:rPr lang="en-US" sz="3200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в национални олимпиади, където </a:t>
            </a:r>
            <a:r>
              <a:rPr lang="en-US" sz="320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показват</a:t>
            </a:r>
            <a:r>
              <a:rPr lang="en-US" sz="3200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</a:t>
            </a:r>
            <a:r>
              <a:rPr lang="bg-BG" sz="3200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не само </a:t>
            </a:r>
            <a:r>
              <a:rPr lang="en-US" sz="3200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знания, </a:t>
            </a:r>
            <a:r>
              <a:rPr lang="bg-BG" sz="3200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но и своите</a:t>
            </a:r>
            <a:r>
              <a:rPr lang="en-US" sz="3200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способности</a:t>
            </a:r>
            <a:r>
              <a:rPr lang="bg-BG" sz="3200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. Призовите места са част от нашия училищен живот.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3724" y="7577891"/>
            <a:ext cx="1956676" cy="62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89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65629" y="367724"/>
            <a:ext cx="14064968" cy="6065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650"/>
              </a:lnSpc>
            </a:pPr>
            <a:r>
              <a:rPr lang="en-US" sz="3950" b="1" dirty="0">
                <a:solidFill>
                  <a:schemeClr val="bg1"/>
                </a:solidFill>
              </a:rPr>
              <a:t>НАГРАДИ, ГРАМОТИ И МЕДАЛИ ОТ НАЦИОНАЛНИ СЪСТЕЗАНИЯ</a:t>
            </a:r>
          </a:p>
        </p:txBody>
      </p:sp>
      <p:sp>
        <p:nvSpPr>
          <p:cNvPr id="3" name="Shape 1"/>
          <p:cNvSpPr/>
          <p:nvPr/>
        </p:nvSpPr>
        <p:spPr>
          <a:xfrm>
            <a:off x="7303770" y="1283018"/>
            <a:ext cx="22860" cy="4063127"/>
          </a:xfrm>
          <a:prstGeom prst="roundRect">
            <a:avLst>
              <a:gd name="adj" fmla="val 281738"/>
            </a:avLst>
          </a:prstGeom>
          <a:solidFill>
            <a:srgbClr val="C3D4CC"/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4" name="Shape 2"/>
          <p:cNvSpPr/>
          <p:nvPr/>
        </p:nvSpPr>
        <p:spPr>
          <a:xfrm>
            <a:off x="6705660" y="1616393"/>
            <a:ext cx="459938" cy="22860"/>
          </a:xfrm>
          <a:prstGeom prst="roundRect">
            <a:avLst>
              <a:gd name="adj" fmla="val 281738"/>
            </a:avLst>
          </a:prstGeom>
          <a:solidFill>
            <a:srgbClr val="C3D4CC"/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5" name="Shape 3"/>
          <p:cNvSpPr/>
          <p:nvPr/>
        </p:nvSpPr>
        <p:spPr>
          <a:xfrm>
            <a:off x="7142738" y="1455420"/>
            <a:ext cx="344924" cy="344924"/>
          </a:xfrm>
          <a:prstGeom prst="roundRect">
            <a:avLst>
              <a:gd name="adj" fmla="val 18672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6" name="Text 4"/>
          <p:cNvSpPr/>
          <p:nvPr/>
        </p:nvSpPr>
        <p:spPr>
          <a:xfrm>
            <a:off x="7142738" y="1484114"/>
            <a:ext cx="287358" cy="3449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8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1</a:t>
            </a: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4631769" y="1436251"/>
            <a:ext cx="1916787" cy="2395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1850"/>
              </a:lnSpc>
              <a:buNone/>
            </a:pP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ea typeface="Syne Bold" pitchFamily="34" charset="-122"/>
                <a:cs typeface="Syne Bold" pitchFamily="34" charset="-120"/>
              </a:rPr>
              <a:t>УчИМИ-2025</a:t>
            </a:r>
            <a:endParaRPr lang="en-US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Text 6"/>
          <p:cNvSpPr/>
          <p:nvPr/>
        </p:nvSpPr>
        <p:spPr>
          <a:xfrm>
            <a:off x="844570" y="1836777"/>
            <a:ext cx="5917168" cy="4350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00"/>
              </a:lnSpc>
              <a:buNone/>
            </a:pPr>
            <a:r>
              <a:rPr lang="en-US" sz="2800" dirty="0">
                <a:solidFill>
                  <a:schemeClr val="bg1">
                    <a:lumMod val="95000"/>
                  </a:schemeClr>
                </a:solidFill>
                <a:ea typeface="Overpass Light" pitchFamily="34" charset="-122"/>
                <a:cs typeface="Overpass Light" pitchFamily="34" charset="-120"/>
              </a:rPr>
              <a:t>Национална ученическа конференция</a:t>
            </a:r>
          </a:p>
          <a:p>
            <a:pPr marL="0" indent="0" algn="r">
              <a:lnSpc>
                <a:spcPts val="2700"/>
              </a:lnSpc>
              <a:buNone/>
            </a:pPr>
            <a:r>
              <a:rPr lang="en-US" sz="2800" dirty="0">
                <a:solidFill>
                  <a:schemeClr val="bg1">
                    <a:lumMod val="95000"/>
                  </a:schemeClr>
                </a:solidFill>
                <a:ea typeface="Overpass Light" pitchFamily="34" charset="-122"/>
                <a:cs typeface="Overpass Light" pitchFamily="34" charset="-120"/>
              </a:rPr>
              <a:t> с отлично представяне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Shape 7"/>
          <p:cNvSpPr/>
          <p:nvPr/>
        </p:nvSpPr>
        <p:spPr>
          <a:xfrm>
            <a:off x="7464802" y="2382917"/>
            <a:ext cx="459938" cy="22860"/>
          </a:xfrm>
          <a:prstGeom prst="roundRect">
            <a:avLst>
              <a:gd name="adj" fmla="val 281738"/>
            </a:avLst>
          </a:prstGeom>
          <a:solidFill>
            <a:srgbClr val="C3D4CC"/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10" name="Shape 8"/>
          <p:cNvSpPr/>
          <p:nvPr/>
        </p:nvSpPr>
        <p:spPr>
          <a:xfrm>
            <a:off x="7142738" y="2221944"/>
            <a:ext cx="344924" cy="344924"/>
          </a:xfrm>
          <a:prstGeom prst="roundRect">
            <a:avLst>
              <a:gd name="adj" fmla="val 18672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11" name="Text 9"/>
          <p:cNvSpPr/>
          <p:nvPr/>
        </p:nvSpPr>
        <p:spPr>
          <a:xfrm>
            <a:off x="7200186" y="2250638"/>
            <a:ext cx="229910" cy="2874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8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2</a:t>
            </a:r>
            <a:endParaRPr lang="en-US" sz="1800" dirty="0"/>
          </a:p>
        </p:txBody>
      </p:sp>
      <p:sp>
        <p:nvSpPr>
          <p:cNvPr id="12" name="Text 10"/>
          <p:cNvSpPr/>
          <p:nvPr/>
        </p:nvSpPr>
        <p:spPr>
          <a:xfrm>
            <a:off x="8081843" y="2202775"/>
            <a:ext cx="1962864" cy="2395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ea typeface="Syne Bold" pitchFamily="34" charset="-122"/>
                <a:cs typeface="Syne Bold" pitchFamily="34" charset="-120"/>
              </a:rPr>
              <a:t>„Аз мога тук и сега"</a:t>
            </a:r>
            <a:endParaRPr lang="en-US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Text 11"/>
          <p:cNvSpPr/>
          <p:nvPr/>
        </p:nvSpPr>
        <p:spPr>
          <a:xfrm>
            <a:off x="8088630" y="2566439"/>
            <a:ext cx="5917168" cy="7225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800" dirty="0">
                <a:solidFill>
                  <a:schemeClr val="bg1">
                    <a:lumMod val="95000"/>
                  </a:schemeClr>
                </a:solidFill>
                <a:ea typeface="Overpass Light" pitchFamily="34" charset="-122"/>
                <a:cs typeface="Overpass Light" pitchFamily="34" charset="-120"/>
              </a:rPr>
              <a:t>Национално състезание по ИТ, </a:t>
            </a:r>
          </a:p>
          <a:p>
            <a:pPr marL="0" indent="0" algn="l">
              <a:lnSpc>
                <a:spcPts val="2700"/>
              </a:lnSpc>
              <a:buNone/>
            </a:pPr>
            <a:r>
              <a:rPr lang="bg-BG" sz="2800" dirty="0">
                <a:solidFill>
                  <a:schemeClr val="bg1">
                    <a:lumMod val="95000"/>
                  </a:schemeClr>
                </a:solidFill>
                <a:ea typeface="Overpass Light" pitchFamily="34" charset="-122"/>
                <a:cs typeface="Overpass Light" pitchFamily="34" charset="-120"/>
              </a:rPr>
              <a:t>и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ea typeface="Overpass Light" pitchFamily="34" charset="-122"/>
                <a:cs typeface="Overpass Light" pitchFamily="34" charset="-120"/>
              </a:rPr>
              <a:t>нформатика и визуални изкуства 2024г.</a:t>
            </a:r>
            <a:endParaRPr lang="en-US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Shape 12"/>
          <p:cNvSpPr/>
          <p:nvPr/>
        </p:nvSpPr>
        <p:spPr>
          <a:xfrm>
            <a:off x="6705660" y="3072884"/>
            <a:ext cx="459938" cy="22860"/>
          </a:xfrm>
          <a:prstGeom prst="roundRect">
            <a:avLst>
              <a:gd name="adj" fmla="val 281738"/>
            </a:avLst>
          </a:prstGeom>
          <a:solidFill>
            <a:srgbClr val="C3D4CC"/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15" name="Shape 13"/>
          <p:cNvSpPr/>
          <p:nvPr/>
        </p:nvSpPr>
        <p:spPr>
          <a:xfrm>
            <a:off x="7142738" y="2911912"/>
            <a:ext cx="344924" cy="344924"/>
          </a:xfrm>
          <a:prstGeom prst="roundRect">
            <a:avLst>
              <a:gd name="adj" fmla="val 18672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16" name="Text 14"/>
          <p:cNvSpPr/>
          <p:nvPr/>
        </p:nvSpPr>
        <p:spPr>
          <a:xfrm>
            <a:off x="7200186" y="2940606"/>
            <a:ext cx="229910" cy="2874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8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3</a:t>
            </a:r>
            <a:endParaRPr lang="en-US" sz="1800" dirty="0"/>
          </a:p>
        </p:txBody>
      </p:sp>
      <p:sp>
        <p:nvSpPr>
          <p:cNvPr id="17" name="Text 15"/>
          <p:cNvSpPr/>
          <p:nvPr/>
        </p:nvSpPr>
        <p:spPr>
          <a:xfrm>
            <a:off x="2188564" y="2911912"/>
            <a:ext cx="4573174" cy="3449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1850"/>
              </a:lnSpc>
              <a:buNone/>
            </a:pP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ea typeface="Syne Bold" pitchFamily="34" charset="-122"/>
                <a:cs typeface="Syne Bold" pitchFamily="34" charset="-120"/>
              </a:rPr>
              <a:t>Кеймбридж състезание</a:t>
            </a:r>
            <a:r>
              <a:rPr lang="bg-BG" sz="3200" b="1" dirty="0">
                <a:solidFill>
                  <a:schemeClr val="bg1">
                    <a:lumMod val="95000"/>
                  </a:schemeClr>
                </a:solidFill>
                <a:ea typeface="Syne Bold" pitchFamily="34" charset="-122"/>
                <a:cs typeface="Syne Bold" pitchFamily="34" charset="-120"/>
              </a:rPr>
              <a:t>-2025</a:t>
            </a:r>
            <a:endParaRPr lang="en-US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Text 16"/>
          <p:cNvSpPr/>
          <p:nvPr/>
        </p:nvSpPr>
        <p:spPr>
          <a:xfrm>
            <a:off x="624602" y="3327797"/>
            <a:ext cx="5923954" cy="4350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1900"/>
              </a:lnSpc>
              <a:buNone/>
            </a:pPr>
            <a:r>
              <a:rPr lang="en-US" sz="2800" dirty="0">
                <a:solidFill>
                  <a:schemeClr val="bg1">
                    <a:lumMod val="95000"/>
                  </a:schemeClr>
                </a:solidFill>
                <a:ea typeface="Overpass Light" pitchFamily="34" charset="-122"/>
                <a:cs typeface="Overpass Light" pitchFamily="34" charset="-120"/>
              </a:rPr>
              <a:t>Успехи в състезанието по английски език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" name="Shape 17"/>
          <p:cNvSpPr/>
          <p:nvPr/>
        </p:nvSpPr>
        <p:spPr>
          <a:xfrm>
            <a:off x="7464802" y="3762851"/>
            <a:ext cx="459938" cy="22860"/>
          </a:xfrm>
          <a:prstGeom prst="roundRect">
            <a:avLst>
              <a:gd name="adj" fmla="val 281738"/>
            </a:avLst>
          </a:prstGeom>
          <a:solidFill>
            <a:srgbClr val="C3D4CC"/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20" name="Shape 18"/>
          <p:cNvSpPr/>
          <p:nvPr/>
        </p:nvSpPr>
        <p:spPr>
          <a:xfrm>
            <a:off x="7142738" y="3601879"/>
            <a:ext cx="344924" cy="344924"/>
          </a:xfrm>
          <a:prstGeom prst="roundRect">
            <a:avLst>
              <a:gd name="adj" fmla="val 18672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21" name="Text 19"/>
          <p:cNvSpPr/>
          <p:nvPr/>
        </p:nvSpPr>
        <p:spPr>
          <a:xfrm>
            <a:off x="7200186" y="3630573"/>
            <a:ext cx="229910" cy="2874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8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4</a:t>
            </a:r>
            <a:endParaRPr lang="en-US" sz="1800" dirty="0"/>
          </a:p>
        </p:txBody>
      </p:sp>
      <p:sp>
        <p:nvSpPr>
          <p:cNvPr id="22" name="Text 20"/>
          <p:cNvSpPr/>
          <p:nvPr/>
        </p:nvSpPr>
        <p:spPr>
          <a:xfrm>
            <a:off x="8081843" y="3582710"/>
            <a:ext cx="2399228" cy="2395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ea typeface="Syne Bold" pitchFamily="34" charset="-122"/>
                <a:cs typeface="Syne Bold" pitchFamily="34" charset="-120"/>
              </a:rPr>
              <a:t>Математически турнир</a:t>
            </a:r>
            <a:endParaRPr lang="en-US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3" name="Text 21"/>
          <p:cNvSpPr/>
          <p:nvPr/>
        </p:nvSpPr>
        <p:spPr>
          <a:xfrm>
            <a:off x="8249662" y="4040816"/>
            <a:ext cx="5917168" cy="4350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2800" dirty="0">
                <a:solidFill>
                  <a:schemeClr val="bg1">
                    <a:lumMod val="95000"/>
                  </a:schemeClr>
                </a:solidFill>
                <a:ea typeface="Overpass Light" pitchFamily="34" charset="-122"/>
                <a:cs typeface="Overpass Light" pitchFamily="34" charset="-120"/>
              </a:rPr>
              <a:t>Видин-Монтана-Враца-Ботевград 2024г.</a:t>
            </a:r>
            <a:endParaRPr lang="en-US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4" name="Shape 22"/>
          <p:cNvSpPr/>
          <p:nvPr/>
        </p:nvSpPr>
        <p:spPr>
          <a:xfrm>
            <a:off x="6705660" y="4452818"/>
            <a:ext cx="459938" cy="22860"/>
          </a:xfrm>
          <a:prstGeom prst="roundRect">
            <a:avLst>
              <a:gd name="adj" fmla="val 281738"/>
            </a:avLst>
          </a:prstGeom>
          <a:solidFill>
            <a:srgbClr val="C3D4CC"/>
          </a:solidFill>
          <a:ln/>
        </p:spPr>
        <p:txBody>
          <a:bodyPr/>
          <a:lstStyle/>
          <a:p>
            <a:endParaRPr lang="bg-BG"/>
          </a:p>
        </p:txBody>
      </p:sp>
      <p:sp>
        <p:nvSpPr>
          <p:cNvPr id="25" name="Shape 23"/>
          <p:cNvSpPr/>
          <p:nvPr/>
        </p:nvSpPr>
        <p:spPr>
          <a:xfrm>
            <a:off x="7142738" y="4291846"/>
            <a:ext cx="344924" cy="344924"/>
          </a:xfrm>
          <a:prstGeom prst="roundRect">
            <a:avLst>
              <a:gd name="adj" fmla="val 18672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26" name="Text 24"/>
          <p:cNvSpPr/>
          <p:nvPr/>
        </p:nvSpPr>
        <p:spPr>
          <a:xfrm>
            <a:off x="7200186" y="4320540"/>
            <a:ext cx="229910" cy="2874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8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5</a:t>
            </a:r>
            <a:endParaRPr lang="en-US" sz="1800" dirty="0"/>
          </a:p>
        </p:txBody>
      </p:sp>
      <p:sp>
        <p:nvSpPr>
          <p:cNvPr id="27" name="Text 25"/>
          <p:cNvSpPr/>
          <p:nvPr/>
        </p:nvSpPr>
        <p:spPr>
          <a:xfrm>
            <a:off x="4631769" y="4272677"/>
            <a:ext cx="1916787" cy="2395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1850"/>
              </a:lnSpc>
              <a:buNone/>
            </a:pP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ea typeface="Syne Bold" pitchFamily="34" charset="-122"/>
                <a:cs typeface="Syne Bold" pitchFamily="34" charset="-120"/>
              </a:rPr>
              <a:t>Спортни успехи</a:t>
            </a:r>
            <a:endParaRPr lang="en-US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8" name="Text 26"/>
          <p:cNvSpPr/>
          <p:nvPr/>
        </p:nvSpPr>
        <p:spPr>
          <a:xfrm>
            <a:off x="631388" y="4604147"/>
            <a:ext cx="6005692" cy="4350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00"/>
              </a:lnSpc>
              <a:buNone/>
            </a:pPr>
            <a:r>
              <a:rPr lang="en-US" sz="2800" dirty="0">
                <a:solidFill>
                  <a:schemeClr val="bg1">
                    <a:lumMod val="95000"/>
                  </a:schemeClr>
                </a:solidFill>
                <a:ea typeface="Overpass Light" pitchFamily="34" charset="-122"/>
                <a:cs typeface="Overpass Light" pitchFamily="34" charset="-120"/>
              </a:rPr>
              <a:t>Многобройни награди в </a:t>
            </a:r>
          </a:p>
          <a:p>
            <a:pPr marL="0" indent="0" algn="r">
              <a:lnSpc>
                <a:spcPts val="2700"/>
              </a:lnSpc>
              <a:buNone/>
            </a:pPr>
            <a:r>
              <a:rPr lang="en-US" sz="2800" dirty="0">
                <a:solidFill>
                  <a:schemeClr val="bg1">
                    <a:lumMod val="95000"/>
                  </a:schemeClr>
                </a:solidFill>
                <a:ea typeface="Overpass Light" pitchFamily="34" charset="-122"/>
                <a:cs typeface="Overpass Light" pitchFamily="34" charset="-120"/>
              </a:rPr>
              <a:t>различни спортни дисциплини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9" name="Image 0" descr="preencoded.png"/>
          <p:cNvPicPr>
            <a:picLocks noChangeAspect="1"/>
          </p:cNvPicPr>
          <p:nvPr/>
        </p:nvPicPr>
        <p:blipFill rotWithShape="1">
          <a:blip r:embed="rId3"/>
          <a:srcRect l="14575"/>
          <a:stretch/>
        </p:blipFill>
        <p:spPr>
          <a:xfrm>
            <a:off x="265629" y="5393602"/>
            <a:ext cx="3109660" cy="26281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65000"/>
                <a:lumOff val="3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https://new.pmgmontana.com/images/2025/1-3/U4imi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4" r="9139" b="35522"/>
          <a:stretch/>
        </p:blipFill>
        <p:spPr bwMode="auto">
          <a:xfrm>
            <a:off x="7694771" y="5411877"/>
            <a:ext cx="3016269" cy="26750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65000"/>
                <a:lumOff val="3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2" t="23931" r="20521"/>
          <a:stretch/>
        </p:blipFill>
        <p:spPr>
          <a:xfrm>
            <a:off x="4041260" y="5411877"/>
            <a:ext cx="3101478" cy="26407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65000"/>
                <a:lumOff val="3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1" t="18567" r="21891" b="11336"/>
          <a:stretch/>
        </p:blipFill>
        <p:spPr>
          <a:xfrm>
            <a:off x="11484904" y="5430154"/>
            <a:ext cx="3016268" cy="26385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65000"/>
                <a:lumOff val="3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6879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2443110" y="304714"/>
            <a:ext cx="4741461" cy="710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950"/>
              </a:lnSpc>
              <a:buNone/>
            </a:pPr>
            <a:r>
              <a:rPr lang="bg-BG" sz="4450" b="1" dirty="0">
                <a:solidFill>
                  <a:schemeClr val="bg1">
                    <a:lumMod val="95000"/>
                  </a:schemeClr>
                </a:solidFill>
                <a:ea typeface="Syne Bold" pitchFamily="34" charset="-122"/>
                <a:cs typeface="Syne Bold" pitchFamily="34" charset="-120"/>
              </a:rPr>
              <a:t>НИЕ ПРЕДЛАГАМЕ</a:t>
            </a:r>
            <a:endParaRPr lang="en-US" sz="4450" b="1" dirty="0">
              <a:solidFill>
                <a:schemeClr val="bg1">
                  <a:lumMod val="95000"/>
                </a:schemeClr>
              </a:solidFill>
              <a:ea typeface="Syne Bold" pitchFamily="34" charset="-122"/>
              <a:cs typeface="Syne Bold" pitchFamily="34" charset="-12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124638" y="1227909"/>
            <a:ext cx="253847" cy="1747200"/>
          </a:xfrm>
          <a:prstGeom prst="roundRect">
            <a:avLst>
              <a:gd name="adj" fmla="val 56004"/>
            </a:avLst>
          </a:prstGeom>
          <a:solidFill>
            <a:schemeClr val="tx1">
              <a:lumMod val="65000"/>
              <a:lumOff val="35000"/>
            </a:schemeClr>
          </a:solidFill>
          <a:ln w="7620">
            <a:solidFill>
              <a:srgbClr val="8D2424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5" name="Text 2"/>
          <p:cNvSpPr/>
          <p:nvPr/>
        </p:nvSpPr>
        <p:spPr>
          <a:xfrm>
            <a:off x="555045" y="1471216"/>
            <a:ext cx="3372488" cy="3169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3200" b="1" dirty="0">
                <a:solidFill>
                  <a:srgbClr val="FFE5E5"/>
                </a:solidFill>
                <a:ea typeface="Dela Gothic One" pitchFamily="34" charset="-122"/>
                <a:cs typeface="Dela Gothic One" pitchFamily="34" charset="-120"/>
              </a:rPr>
              <a:t>Прием </a:t>
            </a:r>
            <a:r>
              <a:rPr lang="en-US" sz="3200" b="1" dirty="0" err="1">
                <a:solidFill>
                  <a:srgbClr val="FFE5E5"/>
                </a:solidFill>
                <a:ea typeface="Dela Gothic One" pitchFamily="34" charset="-122"/>
                <a:cs typeface="Dela Gothic One" pitchFamily="34" charset="-120"/>
              </a:rPr>
              <a:t>след</a:t>
            </a:r>
            <a:r>
              <a:rPr lang="en-US" sz="3200" b="1" dirty="0">
                <a:solidFill>
                  <a:srgbClr val="FFE5E5"/>
                </a:solidFill>
                <a:ea typeface="Dela Gothic One" pitchFamily="34" charset="-122"/>
                <a:cs typeface="Dela Gothic One" pitchFamily="34" charset="-120"/>
              </a:rPr>
              <a:t> 4</a:t>
            </a:r>
            <a:r>
              <a:rPr lang="bg-BG" sz="3200" b="1" dirty="0">
                <a:solidFill>
                  <a:srgbClr val="FFE5E5"/>
                </a:solidFill>
                <a:ea typeface="Dela Gothic One" pitchFamily="34" charset="-122"/>
                <a:cs typeface="Dela Gothic One" pitchFamily="34" charset="-120"/>
              </a:rPr>
              <a:t>.</a:t>
            </a:r>
            <a:r>
              <a:rPr lang="en-US" sz="3200" b="1" dirty="0">
                <a:solidFill>
                  <a:srgbClr val="FFE5E5"/>
                </a:solidFill>
                <a:ea typeface="Dela Gothic One" pitchFamily="34" charset="-122"/>
                <a:cs typeface="Dela Gothic One" pitchFamily="34" charset="-120"/>
              </a:rPr>
              <a:t> клас</a:t>
            </a:r>
            <a:endParaRPr lang="en-US" sz="3200" b="1" dirty="0"/>
          </a:p>
        </p:txBody>
      </p:sp>
      <p:sp>
        <p:nvSpPr>
          <p:cNvPr id="6" name="Text 3"/>
          <p:cNvSpPr/>
          <p:nvPr/>
        </p:nvSpPr>
        <p:spPr>
          <a:xfrm>
            <a:off x="483202" y="2017753"/>
            <a:ext cx="7981743" cy="6167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800" dirty="0">
                <a:solidFill>
                  <a:srgbClr val="FFE5E5"/>
                </a:solidFill>
                <a:ea typeface="DM Sans" pitchFamily="34" charset="-122"/>
                <a:cs typeface="DM Sans" pitchFamily="34" charset="-120"/>
              </a:rPr>
              <a:t>За учениците, които завършват начален етап на </a:t>
            </a:r>
            <a:r>
              <a:rPr lang="en-US" sz="2800">
                <a:solidFill>
                  <a:srgbClr val="FFE5E5"/>
                </a:solidFill>
                <a:ea typeface="DM Sans" pitchFamily="34" charset="-122"/>
                <a:cs typeface="DM Sans" pitchFamily="34" charset="-120"/>
              </a:rPr>
              <a:t>образование</a:t>
            </a:r>
            <a:r>
              <a:rPr lang="en-US" sz="2800" dirty="0">
                <a:solidFill>
                  <a:srgbClr val="FFE5E5"/>
                </a:solidFill>
                <a:ea typeface="DM Sans" pitchFamily="34" charset="-122"/>
                <a:cs typeface="DM Sans" pitchFamily="34" charset="-120"/>
              </a:rPr>
              <a:t>, ПМПГ </a:t>
            </a:r>
            <a:r>
              <a:rPr lang="en-US" sz="2800" dirty="0" err="1">
                <a:solidFill>
                  <a:srgbClr val="FFE5E5"/>
                </a:solidFill>
                <a:ea typeface="DM Sans" pitchFamily="34" charset="-122"/>
                <a:cs typeface="DM Sans" pitchFamily="34" charset="-120"/>
              </a:rPr>
              <a:t>предлага</a:t>
            </a:r>
            <a:r>
              <a:rPr lang="en-US" sz="2800" dirty="0">
                <a:solidFill>
                  <a:srgbClr val="FFE5E5"/>
                </a:solidFill>
                <a:ea typeface="DM Sans" pitchFamily="34" charset="-122"/>
                <a:cs typeface="DM Sans" pitchFamily="34" charset="-120"/>
              </a:rPr>
              <a:t> </a:t>
            </a:r>
            <a:r>
              <a:rPr lang="en-US" sz="2800" dirty="0" err="1">
                <a:solidFill>
                  <a:srgbClr val="FFE5E5"/>
                </a:solidFill>
                <a:ea typeface="DM Sans" pitchFamily="34" charset="-122"/>
                <a:cs typeface="DM Sans" pitchFamily="34" charset="-120"/>
              </a:rPr>
              <a:t>висококачествено</a:t>
            </a:r>
            <a:r>
              <a:rPr lang="en-US" sz="2800" dirty="0">
                <a:solidFill>
                  <a:srgbClr val="FFE5E5"/>
                </a:solidFill>
                <a:ea typeface="DM Sans" pitchFamily="34" charset="-122"/>
                <a:cs typeface="DM Sans" pitchFamily="34" charset="-120"/>
              </a:rPr>
              <a:t> </a:t>
            </a:r>
            <a:r>
              <a:rPr lang="en-US" sz="2800">
                <a:solidFill>
                  <a:srgbClr val="FFE5E5"/>
                </a:solidFill>
                <a:ea typeface="DM Sans" pitchFamily="34" charset="-122"/>
                <a:cs typeface="DM Sans" pitchFamily="34" charset="-120"/>
              </a:rPr>
              <a:t>образование</a:t>
            </a:r>
            <a:r>
              <a:rPr lang="en-US" sz="2800" dirty="0">
                <a:solidFill>
                  <a:srgbClr val="FFE5E5"/>
                </a:solidFill>
                <a:ea typeface="DM Sans" pitchFamily="34" charset="-122"/>
                <a:cs typeface="DM Sans" pitchFamily="34" charset="-120"/>
              </a:rPr>
              <a:t> и модерна учебна среда.</a:t>
            </a:r>
            <a:endParaRPr lang="en-US" sz="2800" dirty="0"/>
          </a:p>
        </p:txBody>
      </p:sp>
      <p:sp>
        <p:nvSpPr>
          <p:cNvPr id="7" name="Shape 4"/>
          <p:cNvSpPr/>
          <p:nvPr/>
        </p:nvSpPr>
        <p:spPr>
          <a:xfrm>
            <a:off x="378485" y="3717831"/>
            <a:ext cx="209434" cy="1873072"/>
          </a:xfrm>
          <a:prstGeom prst="roundRect">
            <a:avLst>
              <a:gd name="adj" fmla="val 56004"/>
            </a:avLst>
          </a:prstGeom>
          <a:solidFill>
            <a:schemeClr val="tx1">
              <a:lumMod val="65000"/>
              <a:lumOff val="35000"/>
            </a:schemeClr>
          </a:solidFill>
          <a:ln w="7620">
            <a:solidFill>
              <a:srgbClr val="8D2424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8" name="Text 5"/>
          <p:cNvSpPr/>
          <p:nvPr/>
        </p:nvSpPr>
        <p:spPr>
          <a:xfrm>
            <a:off x="779055" y="3824710"/>
            <a:ext cx="3328110" cy="3169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3200" b="1" dirty="0">
                <a:solidFill>
                  <a:srgbClr val="FFE5E5"/>
                </a:solidFill>
                <a:ea typeface="Dela Gothic One" pitchFamily="34" charset="-122"/>
                <a:cs typeface="Dela Gothic One" pitchFamily="34" charset="-120"/>
              </a:rPr>
              <a:t>Прием </a:t>
            </a:r>
            <a:r>
              <a:rPr lang="en-US" sz="3200" b="1" dirty="0" err="1">
                <a:solidFill>
                  <a:srgbClr val="FFE5E5"/>
                </a:solidFill>
                <a:ea typeface="Dela Gothic One" pitchFamily="34" charset="-122"/>
                <a:cs typeface="Dela Gothic One" pitchFamily="34" charset="-120"/>
              </a:rPr>
              <a:t>след</a:t>
            </a:r>
            <a:r>
              <a:rPr lang="en-US" sz="3200" b="1" dirty="0">
                <a:solidFill>
                  <a:srgbClr val="FFE5E5"/>
                </a:solidFill>
                <a:ea typeface="Dela Gothic One" pitchFamily="34" charset="-122"/>
                <a:cs typeface="Dela Gothic One" pitchFamily="34" charset="-120"/>
              </a:rPr>
              <a:t> 7</a:t>
            </a:r>
            <a:r>
              <a:rPr lang="bg-BG" sz="3200" b="1" dirty="0">
                <a:solidFill>
                  <a:srgbClr val="FFE5E5"/>
                </a:solidFill>
                <a:ea typeface="Dela Gothic One" pitchFamily="34" charset="-122"/>
                <a:cs typeface="Dela Gothic One" pitchFamily="34" charset="-120"/>
              </a:rPr>
              <a:t>.</a:t>
            </a:r>
            <a:r>
              <a:rPr lang="en-US" sz="3200" b="1" dirty="0">
                <a:solidFill>
                  <a:srgbClr val="FFE5E5"/>
                </a:solidFill>
                <a:ea typeface="Dela Gothic One" pitchFamily="34" charset="-122"/>
                <a:cs typeface="Dela Gothic One" pitchFamily="34" charset="-120"/>
              </a:rPr>
              <a:t> клас</a:t>
            </a:r>
            <a:endParaRPr lang="en-US" sz="3200" b="1" dirty="0"/>
          </a:p>
        </p:txBody>
      </p:sp>
      <p:sp>
        <p:nvSpPr>
          <p:cNvPr id="9" name="Text 6"/>
          <p:cNvSpPr/>
          <p:nvPr/>
        </p:nvSpPr>
        <p:spPr>
          <a:xfrm>
            <a:off x="740777" y="4203830"/>
            <a:ext cx="7774372" cy="12333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bg-BG" sz="2800" dirty="0">
                <a:solidFill>
                  <a:srgbClr val="FFE5E5"/>
                </a:solidFill>
                <a:ea typeface="DM Sans" pitchFamily="34" charset="-122"/>
                <a:cs typeface="DM Sans" pitchFamily="34" charset="-120"/>
              </a:rPr>
              <a:t>З</a:t>
            </a:r>
            <a:r>
              <a:rPr lang="en-US" sz="2800" dirty="0">
                <a:solidFill>
                  <a:srgbClr val="FFE5E5"/>
                </a:solidFill>
                <a:ea typeface="DM Sans" pitchFamily="34" charset="-122"/>
                <a:cs typeface="DM Sans" pitchFamily="34" charset="-120"/>
              </a:rPr>
              <a:t>а учениците, които завършват основно </a:t>
            </a:r>
            <a:r>
              <a:rPr lang="en-US" sz="2800">
                <a:solidFill>
                  <a:srgbClr val="FFE5E5"/>
                </a:solidFill>
                <a:ea typeface="DM Sans" pitchFamily="34" charset="-122"/>
                <a:cs typeface="DM Sans" pitchFamily="34" charset="-120"/>
              </a:rPr>
              <a:t>образование</a:t>
            </a:r>
            <a:r>
              <a:rPr lang="en-US" sz="2800" dirty="0">
                <a:solidFill>
                  <a:srgbClr val="FFE5E5"/>
                </a:solidFill>
                <a:ea typeface="DM Sans" pitchFamily="34" charset="-122"/>
                <a:cs typeface="DM Sans" pitchFamily="34" charset="-120"/>
              </a:rPr>
              <a:t>, ПМПГ предлага широка гама от профили, които отговарят на индивидуалните им интереси и стремежи.</a:t>
            </a:r>
            <a:endParaRPr lang="en-US" sz="2800" dirty="0"/>
          </a:p>
        </p:txBody>
      </p:sp>
      <p:sp>
        <p:nvSpPr>
          <p:cNvPr id="10" name="Shape 7"/>
          <p:cNvSpPr/>
          <p:nvPr/>
        </p:nvSpPr>
        <p:spPr>
          <a:xfrm>
            <a:off x="779055" y="5998219"/>
            <a:ext cx="210390" cy="1820228"/>
          </a:xfrm>
          <a:prstGeom prst="roundRect">
            <a:avLst>
              <a:gd name="adj" fmla="val 56004"/>
            </a:avLst>
          </a:prstGeom>
          <a:solidFill>
            <a:schemeClr val="tx1">
              <a:lumMod val="65000"/>
              <a:lumOff val="35000"/>
            </a:schemeClr>
          </a:solidFill>
          <a:ln w="7620">
            <a:solidFill>
              <a:srgbClr val="8D2424"/>
            </a:solidFill>
            <a:prstDash val="solid"/>
          </a:ln>
        </p:spPr>
        <p:txBody>
          <a:bodyPr/>
          <a:lstStyle/>
          <a:p>
            <a:endParaRPr lang="bg-BG"/>
          </a:p>
        </p:txBody>
      </p:sp>
      <p:sp>
        <p:nvSpPr>
          <p:cNvPr id="11" name="Text 8"/>
          <p:cNvSpPr/>
          <p:nvPr/>
        </p:nvSpPr>
        <p:spPr>
          <a:xfrm>
            <a:off x="1103069" y="6315163"/>
            <a:ext cx="5648928" cy="3169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3200" b="1" dirty="0">
                <a:solidFill>
                  <a:schemeClr val="bg1"/>
                </a:solidFill>
                <a:ea typeface="Syne Bold" pitchFamily="34" charset="-122"/>
                <a:cs typeface="Syne Bold" pitchFamily="34" charset="-120"/>
              </a:rPr>
              <a:t>Успешно завършване и кариера</a:t>
            </a:r>
          </a:p>
        </p:txBody>
      </p:sp>
      <p:sp>
        <p:nvSpPr>
          <p:cNvPr id="12" name="Text 9"/>
          <p:cNvSpPr/>
          <p:nvPr/>
        </p:nvSpPr>
        <p:spPr>
          <a:xfrm>
            <a:off x="1261396" y="6769300"/>
            <a:ext cx="7457718" cy="925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800">
                <a:solidFill>
                  <a:srgbClr val="FFE5E5"/>
                </a:solidFill>
                <a:ea typeface="DM Sans" pitchFamily="34" charset="-122"/>
                <a:cs typeface="DM Sans" pitchFamily="34" charset="-120"/>
              </a:rPr>
              <a:t>Обучението</a:t>
            </a:r>
            <a:r>
              <a:rPr lang="en-US" sz="2800" dirty="0">
                <a:solidFill>
                  <a:srgbClr val="FFE5E5"/>
                </a:solidFill>
                <a:ea typeface="DM Sans" pitchFamily="34" charset="-122"/>
                <a:cs typeface="DM Sans" pitchFamily="34" charset="-120"/>
              </a:rPr>
              <a:t> в ПМПГ ще ви подготви за </a:t>
            </a:r>
            <a:r>
              <a:rPr lang="en-US" sz="2800" dirty="0" err="1">
                <a:solidFill>
                  <a:srgbClr val="FFE5E5"/>
                </a:solidFill>
                <a:ea typeface="DM Sans" pitchFamily="34" charset="-122"/>
                <a:cs typeface="DM Sans" pitchFamily="34" charset="-120"/>
              </a:rPr>
              <a:t>успешно</a:t>
            </a:r>
            <a:r>
              <a:rPr lang="en-US" sz="2800" dirty="0">
                <a:solidFill>
                  <a:srgbClr val="FFE5E5"/>
                </a:solidFill>
                <a:ea typeface="DM Sans" pitchFamily="34" charset="-122"/>
                <a:cs typeface="DM Sans" pitchFamily="34" charset="-120"/>
              </a:rPr>
              <a:t> </a:t>
            </a:r>
            <a:r>
              <a:rPr lang="bg-BG" sz="2800" dirty="0">
                <a:solidFill>
                  <a:srgbClr val="FFE5E5"/>
                </a:solidFill>
                <a:ea typeface="DM Sans" pitchFamily="34" charset="-122"/>
                <a:cs typeface="DM Sans" pitchFamily="34" charset="-120"/>
              </a:rPr>
              <a:t>продължаване</a:t>
            </a:r>
            <a:r>
              <a:rPr lang="en-US" sz="2800" dirty="0">
                <a:solidFill>
                  <a:srgbClr val="FFE5E5"/>
                </a:solidFill>
                <a:ea typeface="DM Sans" pitchFamily="34" charset="-122"/>
                <a:cs typeface="DM Sans" pitchFamily="34" charset="-120"/>
              </a:rPr>
              <a:t> на </a:t>
            </a:r>
            <a:r>
              <a:rPr lang="en-US" sz="2800" dirty="0" err="1">
                <a:solidFill>
                  <a:srgbClr val="FFE5E5"/>
                </a:solidFill>
                <a:ea typeface="DM Sans" pitchFamily="34" charset="-122"/>
                <a:cs typeface="DM Sans" pitchFamily="34" charset="-120"/>
              </a:rPr>
              <a:t>образованието</a:t>
            </a:r>
            <a:r>
              <a:rPr lang="en-US" sz="2800" dirty="0">
                <a:solidFill>
                  <a:srgbClr val="FFE5E5"/>
                </a:solidFill>
                <a:ea typeface="DM Sans" pitchFamily="34" charset="-122"/>
                <a:cs typeface="DM Sans" pitchFamily="34" charset="-120"/>
              </a:rPr>
              <a:t> и </a:t>
            </a:r>
            <a:r>
              <a:rPr lang="en-US" sz="2800" dirty="0" err="1">
                <a:solidFill>
                  <a:srgbClr val="FFE5E5"/>
                </a:solidFill>
                <a:ea typeface="DM Sans" pitchFamily="34" charset="-122"/>
                <a:cs typeface="DM Sans" pitchFamily="34" charset="-120"/>
              </a:rPr>
              <a:t>ще</a:t>
            </a:r>
            <a:r>
              <a:rPr lang="en-US" sz="2800" dirty="0">
                <a:solidFill>
                  <a:srgbClr val="FFE5E5"/>
                </a:solidFill>
                <a:ea typeface="DM Sans" pitchFamily="34" charset="-122"/>
                <a:cs typeface="DM Sans" pitchFamily="34" charset="-120"/>
              </a:rPr>
              <a:t>  даде отлична основа </a:t>
            </a:r>
            <a:r>
              <a:rPr lang="en-US" sz="2800" dirty="0" err="1">
                <a:solidFill>
                  <a:srgbClr val="FFE5E5"/>
                </a:solidFill>
                <a:ea typeface="DM Sans" pitchFamily="34" charset="-122"/>
                <a:cs typeface="DM Sans" pitchFamily="34" charset="-120"/>
              </a:rPr>
              <a:t>за</a:t>
            </a:r>
            <a:r>
              <a:rPr lang="en-US" sz="2800" dirty="0">
                <a:solidFill>
                  <a:srgbClr val="FFE5E5"/>
                </a:solidFill>
                <a:ea typeface="DM Sans" pitchFamily="34" charset="-122"/>
                <a:cs typeface="DM Sans" pitchFamily="34" charset="-120"/>
              </a:rPr>
              <a:t> </a:t>
            </a:r>
            <a:r>
              <a:rPr lang="bg-BG" sz="2800" dirty="0">
                <a:solidFill>
                  <a:srgbClr val="FFE5E5"/>
                </a:solidFill>
                <a:ea typeface="DM Sans" pitchFamily="34" charset="-122"/>
                <a:cs typeface="DM Sans" pitchFamily="34" charset="-120"/>
              </a:rPr>
              <a:t> вашата </a:t>
            </a:r>
            <a:r>
              <a:rPr lang="en-US" sz="2800" dirty="0" err="1">
                <a:solidFill>
                  <a:srgbClr val="FFE5E5"/>
                </a:solidFill>
                <a:ea typeface="DM Sans" pitchFamily="34" charset="-122"/>
                <a:cs typeface="DM Sans" pitchFamily="34" charset="-120"/>
              </a:rPr>
              <a:t>кариера</a:t>
            </a:r>
            <a:r>
              <a:rPr lang="en-US" sz="2800" dirty="0">
                <a:solidFill>
                  <a:srgbClr val="FFE5E5"/>
                </a:solidFill>
                <a:ea typeface="DM Sans" pitchFamily="34" charset="-122"/>
                <a:cs typeface="DM Sans" pitchFamily="34" charset="-120"/>
              </a:rPr>
              <a:t>.</a:t>
            </a:r>
            <a:endParaRPr lang="en-US" sz="28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066" y="91441"/>
            <a:ext cx="5615325" cy="79030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3872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9089" y="209862"/>
            <a:ext cx="5381469" cy="78033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 0"/>
          <p:cNvSpPr/>
          <p:nvPr/>
        </p:nvSpPr>
        <p:spPr>
          <a:xfrm>
            <a:off x="1517758" y="368077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chemeClr val="bg1">
                    <a:lumMod val="95000"/>
                  </a:schemeClr>
                </a:solidFill>
                <a:ea typeface="Syne Bold" pitchFamily="34" charset="-122"/>
                <a:cs typeface="Syne Bold" pitchFamily="34" charset="-120"/>
              </a:rPr>
              <a:t>ПРИЕМ СЛЕД IV КЛАС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700094" y="2575092"/>
            <a:ext cx="8084142" cy="4475134"/>
            <a:chOff x="700094" y="2075567"/>
            <a:chExt cx="8084142" cy="4475134"/>
          </a:xfrm>
        </p:grpSpPr>
        <p:pic>
          <p:nvPicPr>
            <p:cNvPr id="16" name="Image 2" descr="preencoded.png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tx1">
                  <a:lumMod val="65000"/>
                  <a:lumOff val="35000"/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780642" y="2075567"/>
              <a:ext cx="737116" cy="1179586"/>
            </a:xfrm>
            <a:prstGeom prst="rect">
              <a:avLst/>
            </a:prstGeom>
          </p:spPr>
        </p:pic>
        <p:sp>
          <p:nvSpPr>
            <p:cNvPr id="17" name="Text 1"/>
            <p:cNvSpPr/>
            <p:nvPr/>
          </p:nvSpPr>
          <p:spPr>
            <a:xfrm>
              <a:off x="1841946" y="2227560"/>
              <a:ext cx="6942290" cy="1134365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ts val="2700"/>
                </a:lnSpc>
                <a:buNone/>
              </a:pPr>
              <a:r>
                <a:rPr lang="en-US" sz="3200" dirty="0">
                  <a:solidFill>
                    <a:schemeClr val="bg1"/>
                  </a:solidFill>
                  <a:ea typeface="Nobile" pitchFamily="34" charset="-122"/>
                  <a:cs typeface="Nobile" pitchFamily="34" charset="-120"/>
                </a:rPr>
                <a:t>Tочките, получени на Националното външно оценяване по математика;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  <p:pic>
          <p:nvPicPr>
            <p:cNvPr id="18" name="Image 3" descr="preencoded.png"/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tx1">
                  <a:lumMod val="65000"/>
                  <a:lumOff val="35000"/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780642" y="3527253"/>
              <a:ext cx="737116" cy="1285406"/>
            </a:xfrm>
            <a:prstGeom prst="rect">
              <a:avLst/>
            </a:prstGeom>
          </p:spPr>
        </p:pic>
        <p:sp>
          <p:nvSpPr>
            <p:cNvPr id="19" name="Text 2"/>
            <p:cNvSpPr/>
            <p:nvPr/>
          </p:nvSpPr>
          <p:spPr>
            <a:xfrm>
              <a:off x="1877521" y="3422377"/>
              <a:ext cx="6598206" cy="1459606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ts val="2700"/>
                </a:lnSpc>
                <a:buNone/>
              </a:pPr>
              <a:r>
                <a:rPr lang="en-US" sz="3200" dirty="0">
                  <a:solidFill>
                    <a:schemeClr val="bg1"/>
                  </a:solidFill>
                  <a:ea typeface="Nobile" pitchFamily="34" charset="-122"/>
                  <a:cs typeface="Nobile" pitchFamily="34" charset="-120"/>
                </a:rPr>
                <a:t>Успех</a:t>
              </a:r>
              <a:r>
                <a:rPr lang="bg-BG" sz="3200" dirty="0" err="1">
                  <a:solidFill>
                    <a:schemeClr val="bg1"/>
                  </a:solidFill>
                  <a:ea typeface="Nobile" pitchFamily="34" charset="-122"/>
                  <a:cs typeface="Nobile" pitchFamily="34" charset="-120"/>
                </a:rPr>
                <a:t>ът</a:t>
              </a:r>
              <a:r>
                <a:rPr lang="en-US" sz="3200" dirty="0">
                  <a:solidFill>
                    <a:schemeClr val="bg1"/>
                  </a:solidFill>
                  <a:ea typeface="Nobile" pitchFamily="34" charset="-122"/>
                  <a:cs typeface="Nobile" pitchFamily="34" charset="-120"/>
                </a:rPr>
                <a:t> от удостоверението за завършен начален етап на образование, изчислен като средноаритметична стойност</a:t>
              </a:r>
              <a:r>
                <a:rPr lang="bg-BG" sz="3200" dirty="0">
                  <a:solidFill>
                    <a:schemeClr val="bg1"/>
                  </a:solidFill>
                  <a:ea typeface="Nobile" pitchFamily="34" charset="-122"/>
                  <a:cs typeface="Nobile" pitchFamily="34" charset="-120"/>
                </a:rPr>
                <a:t>;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  <p:pic>
          <p:nvPicPr>
            <p:cNvPr id="20" name="Image 4" descr="preencoded.png"/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tx1">
                  <a:lumMod val="65000"/>
                  <a:lumOff val="35000"/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700094" y="5141641"/>
              <a:ext cx="817663" cy="1272780"/>
            </a:xfrm>
            <a:prstGeom prst="rect">
              <a:avLst/>
            </a:prstGeom>
          </p:spPr>
        </p:pic>
        <p:sp>
          <p:nvSpPr>
            <p:cNvPr id="21" name="Text 3"/>
            <p:cNvSpPr/>
            <p:nvPr/>
          </p:nvSpPr>
          <p:spPr>
            <a:xfrm>
              <a:off x="1742610" y="5141640"/>
              <a:ext cx="6598206" cy="1409061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ts val="2700"/>
                </a:lnSpc>
                <a:buNone/>
              </a:pPr>
              <a:r>
                <a:rPr lang="en-US" sz="3200" dirty="0">
                  <a:solidFill>
                    <a:schemeClr val="bg1"/>
                  </a:solidFill>
                  <a:ea typeface="Nobile" pitchFamily="34" charset="-122"/>
                  <a:cs typeface="Nobile" pitchFamily="34" charset="-120"/>
                </a:rPr>
                <a:t>Балообразуващите елементи са разпределени в </a:t>
              </a:r>
              <a:r>
                <a:rPr lang="bg-BG" sz="3200" dirty="0">
                  <a:solidFill>
                    <a:schemeClr val="bg1"/>
                  </a:solidFill>
                  <a:ea typeface="Nobile" pitchFamily="34" charset="-122"/>
                  <a:cs typeface="Nobile" pitchFamily="34" charset="-120"/>
                </a:rPr>
                <a:t>различни </a:t>
              </a:r>
              <a:r>
                <a:rPr lang="en-US" sz="3200" dirty="0">
                  <a:solidFill>
                    <a:schemeClr val="bg1"/>
                  </a:solidFill>
                  <a:ea typeface="Nobile" pitchFamily="34" charset="-122"/>
                  <a:cs typeface="Nobile" pitchFamily="34" charset="-120"/>
                </a:rPr>
                <a:t> комбинации със съответни коефициент</a:t>
              </a:r>
              <a:r>
                <a:rPr lang="bg-BG" sz="3200" dirty="0">
                  <a:solidFill>
                    <a:schemeClr val="bg1"/>
                  </a:solidFill>
                  <a:ea typeface="Nobile" pitchFamily="34" charset="-122"/>
                  <a:cs typeface="Nobile" pitchFamily="34" charset="-120"/>
                </a:rPr>
                <a:t>и;</a:t>
              </a:r>
              <a:endParaRPr lang="en-US" sz="3200" dirty="0">
                <a:solidFill>
                  <a:schemeClr val="bg1"/>
                </a:solidFill>
                <a:ea typeface="Nobile" pitchFamily="34" charset="-122"/>
                <a:cs typeface="Nobile" pitchFamily="34" charset="-12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74754" y="1349742"/>
            <a:ext cx="875425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a typeface="Nobile" pitchFamily="34" charset="-122"/>
                <a:cs typeface="Nobile" pitchFamily="34" charset="-120"/>
              </a:rPr>
              <a:t>Балът за прием се формира въз основа на:</a:t>
            </a:r>
            <a:endParaRPr lang="en-US" sz="3600" dirty="0">
              <a:solidFill>
                <a:schemeClr val="bg1">
                  <a:lumMod val="95000"/>
                </a:schemeClr>
              </a:solidFill>
            </a:endParaRPr>
          </a:p>
          <a:p>
            <a:endParaRPr lang="bg-BG" sz="3200" dirty="0"/>
          </a:p>
        </p:txBody>
      </p:sp>
    </p:spTree>
    <p:extLst>
      <p:ext uri="{BB962C8B-B14F-4D97-AF65-F5344CB8AC3E}">
        <p14:creationId xmlns:p14="http://schemas.microsoft.com/office/powerpoint/2010/main" val="165830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029043" y="371610"/>
            <a:ext cx="5892478" cy="6379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000"/>
              </a:lnSpc>
              <a:buNone/>
            </a:pPr>
            <a:r>
              <a:rPr lang="en-US" sz="4450" b="1" dirty="0">
                <a:solidFill>
                  <a:schemeClr val="bg1">
                    <a:lumMod val="95000"/>
                  </a:schemeClr>
                </a:solidFill>
                <a:ea typeface="Syne Bold" pitchFamily="34" charset="-122"/>
                <a:cs typeface="Syne Bold" pitchFamily="34" charset="-120"/>
              </a:rPr>
              <a:t>ПРИЕМ СЛЕД VII КЛАС</a:t>
            </a:r>
          </a:p>
        </p:txBody>
      </p:sp>
      <p:sp>
        <p:nvSpPr>
          <p:cNvPr id="5" name="Shape 2"/>
          <p:cNvSpPr/>
          <p:nvPr/>
        </p:nvSpPr>
        <p:spPr>
          <a:xfrm>
            <a:off x="5129918" y="1967510"/>
            <a:ext cx="9500481" cy="94407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bg-BG"/>
          </a:p>
        </p:txBody>
      </p:sp>
      <p:sp>
        <p:nvSpPr>
          <p:cNvPr id="6" name="Text 3"/>
          <p:cNvSpPr/>
          <p:nvPr/>
        </p:nvSpPr>
        <p:spPr>
          <a:xfrm>
            <a:off x="5543189" y="2148204"/>
            <a:ext cx="1899053" cy="5368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3200" dirty="0">
                <a:solidFill>
                  <a:schemeClr val="bg1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Профил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ext 4"/>
          <p:cNvSpPr/>
          <p:nvPr/>
        </p:nvSpPr>
        <p:spPr>
          <a:xfrm>
            <a:off x="7404897" y="2066178"/>
            <a:ext cx="3164761" cy="6753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3200" dirty="0">
                <a:solidFill>
                  <a:schemeClr val="bg1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Профилиращи предмети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Text 5"/>
          <p:cNvSpPr/>
          <p:nvPr/>
        </p:nvSpPr>
        <p:spPr>
          <a:xfrm>
            <a:off x="11004074" y="2078442"/>
            <a:ext cx="3446443" cy="6507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3200" dirty="0">
                <a:solidFill>
                  <a:schemeClr val="bg1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Балообразуване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Shape 6"/>
          <p:cNvSpPr/>
          <p:nvPr/>
        </p:nvSpPr>
        <p:spPr>
          <a:xfrm>
            <a:off x="5129918" y="3072222"/>
            <a:ext cx="9410540" cy="206718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bg-BG"/>
          </a:p>
        </p:txBody>
      </p:sp>
      <p:sp>
        <p:nvSpPr>
          <p:cNvPr id="10" name="Text 7"/>
          <p:cNvSpPr/>
          <p:nvPr/>
        </p:nvSpPr>
        <p:spPr>
          <a:xfrm>
            <a:off x="4917247" y="3179160"/>
            <a:ext cx="3150936" cy="1350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400" dirty="0">
                <a:solidFill>
                  <a:schemeClr val="bg1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Софтуерни и хардуерни науки </a:t>
            </a:r>
          </a:p>
          <a:p>
            <a:pPr marL="0" indent="0" algn="ctr">
              <a:lnSpc>
                <a:spcPts val="2550"/>
              </a:lnSpc>
              <a:buNone/>
            </a:pPr>
            <a:r>
              <a:rPr lang="en-US" sz="2400" dirty="0">
                <a:solidFill>
                  <a:schemeClr val="bg1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(2 паралелки,</a:t>
            </a:r>
          </a:p>
          <a:p>
            <a:pPr marL="0" indent="0" algn="ctr">
              <a:lnSpc>
                <a:spcPts val="2550"/>
              </a:lnSpc>
              <a:buNone/>
            </a:pPr>
            <a:r>
              <a:rPr lang="en-US" sz="2400" dirty="0">
                <a:solidFill>
                  <a:schemeClr val="bg1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 52 ученици)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Text 8"/>
          <p:cNvSpPr/>
          <p:nvPr/>
        </p:nvSpPr>
        <p:spPr>
          <a:xfrm>
            <a:off x="8068183" y="3643460"/>
            <a:ext cx="2672322" cy="8160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400" dirty="0">
                <a:solidFill>
                  <a:schemeClr val="bg1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Информатика, </a:t>
            </a:r>
          </a:p>
          <a:p>
            <a:pPr marL="0" indent="0" algn="ctr">
              <a:lnSpc>
                <a:spcPts val="2550"/>
              </a:lnSpc>
              <a:buNone/>
            </a:pPr>
            <a:r>
              <a:rPr lang="en-US" sz="2400" dirty="0">
                <a:solidFill>
                  <a:schemeClr val="bg1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ИТ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" name="Text 9"/>
          <p:cNvSpPr/>
          <p:nvPr/>
        </p:nvSpPr>
        <p:spPr>
          <a:xfrm>
            <a:off x="10914132" y="3433216"/>
            <a:ext cx="3627619" cy="16883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2400" dirty="0">
                <a:solidFill>
                  <a:schemeClr val="bg1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НВО БЕЛ, НВО математика (x3), оценки от свидетелството: математика </a:t>
            </a:r>
            <a:r>
              <a:rPr lang="bg-BG" sz="2400" dirty="0">
                <a:solidFill>
                  <a:schemeClr val="bg1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и </a:t>
            </a:r>
            <a:r>
              <a:rPr lang="en-US" sz="2400" dirty="0">
                <a:solidFill>
                  <a:schemeClr val="bg1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ИТ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" name="Shape 10"/>
          <p:cNvSpPr/>
          <p:nvPr/>
        </p:nvSpPr>
        <p:spPr>
          <a:xfrm>
            <a:off x="5129918" y="5335250"/>
            <a:ext cx="9410539" cy="280599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bg-BG"/>
          </a:p>
        </p:txBody>
      </p:sp>
      <p:sp>
        <p:nvSpPr>
          <p:cNvPr id="14" name="Text 11"/>
          <p:cNvSpPr/>
          <p:nvPr/>
        </p:nvSpPr>
        <p:spPr>
          <a:xfrm>
            <a:off x="4853813" y="5769471"/>
            <a:ext cx="3347374" cy="11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400" dirty="0">
                <a:solidFill>
                  <a:schemeClr val="bg1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Природни науки </a:t>
            </a:r>
          </a:p>
          <a:p>
            <a:pPr marL="0" indent="0" algn="ctr">
              <a:lnSpc>
                <a:spcPts val="2550"/>
              </a:lnSpc>
              <a:buNone/>
            </a:pPr>
            <a:r>
              <a:rPr lang="en-US" sz="2400" dirty="0">
                <a:solidFill>
                  <a:schemeClr val="bg1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(1 паралелка, </a:t>
            </a:r>
          </a:p>
          <a:p>
            <a:pPr marL="0" indent="0" algn="ctr">
              <a:lnSpc>
                <a:spcPts val="2550"/>
              </a:lnSpc>
              <a:buNone/>
            </a:pPr>
            <a:r>
              <a:rPr lang="en-US" sz="2400" dirty="0">
                <a:solidFill>
                  <a:schemeClr val="bg1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26 ученици)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5" name="Text 12"/>
          <p:cNvSpPr/>
          <p:nvPr/>
        </p:nvSpPr>
        <p:spPr>
          <a:xfrm>
            <a:off x="7869337" y="5584741"/>
            <a:ext cx="3127916" cy="19602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2400" dirty="0">
                <a:solidFill>
                  <a:schemeClr val="bg1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Биология и здравно </a:t>
            </a:r>
            <a:r>
              <a:rPr lang="en-US" sz="2400">
                <a:solidFill>
                  <a:schemeClr val="bg1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образование</a:t>
            </a:r>
            <a:r>
              <a:rPr lang="en-US" sz="2400" dirty="0">
                <a:solidFill>
                  <a:schemeClr val="bg1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, Химия и опазване на околната среда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6" name="Text 13"/>
          <p:cNvSpPr/>
          <p:nvPr/>
        </p:nvSpPr>
        <p:spPr>
          <a:xfrm>
            <a:off x="10914132" y="5594765"/>
            <a:ext cx="3626325" cy="1950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2400" dirty="0">
                <a:solidFill>
                  <a:schemeClr val="bg1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НВО БЕЛ (x2), НВО  математика (x2), оценки от свидетелството: биология и ЗО, химия и опазване на ОС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92" y="278087"/>
            <a:ext cx="4535642" cy="35743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30" y="4277367"/>
            <a:ext cx="4568083" cy="36788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2102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846563" y="3671713"/>
            <a:ext cx="555195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chemeClr val="bg1"/>
                </a:solidFill>
                <a:ea typeface="Syne Bold" pitchFamily="34" charset="-122"/>
                <a:cs typeface="Syne Bold" pitchFamily="34" charset="-120"/>
              </a:rPr>
              <a:t>  ОЧАКВАМЕ ВИ!</a:t>
            </a:r>
            <a:endParaRPr lang="en-US" sz="4450" dirty="0">
              <a:solidFill>
                <a:schemeClr val="bg1"/>
              </a:solidFill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73082" y="4575910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93790" y="5355193"/>
            <a:ext cx="457268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3200" b="1" dirty="0">
                <a:solidFill>
                  <a:schemeClr val="bg1"/>
                </a:solidFill>
                <a:ea typeface="Syne Bold" pitchFamily="34" charset="-122"/>
                <a:cs typeface="Syne Bold" pitchFamily="34" charset="-120"/>
              </a:rPr>
              <a:t>Качествено </a:t>
            </a:r>
            <a:r>
              <a:rPr lang="en-US" sz="3200" b="1">
                <a:solidFill>
                  <a:schemeClr val="bg1"/>
                </a:solidFill>
                <a:ea typeface="Syne Bold" pitchFamily="34" charset="-122"/>
                <a:cs typeface="Syne Bold" pitchFamily="34" charset="-120"/>
              </a:rPr>
              <a:t>образование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Text 2"/>
          <p:cNvSpPr/>
          <p:nvPr/>
        </p:nvSpPr>
        <p:spPr>
          <a:xfrm>
            <a:off x="793790" y="5845612"/>
            <a:ext cx="4120753" cy="11210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bg-BG" sz="2400" dirty="0">
                <a:solidFill>
                  <a:schemeClr val="bg1"/>
                </a:solidFill>
                <a:ea typeface="Overpass Light" pitchFamily="34" charset="-122"/>
                <a:cs typeface="Overpass Light" pitchFamily="34" charset="-120"/>
              </a:rPr>
              <a:t>Осигуряваме</a:t>
            </a:r>
            <a:r>
              <a:rPr lang="en-US" sz="2400" dirty="0">
                <a:solidFill>
                  <a:schemeClr val="bg1"/>
                </a:solidFill>
                <a:ea typeface="Overpass Light" pitchFamily="34" charset="-122"/>
                <a:cs typeface="Overpass Light" pitchFamily="34" charset="-120"/>
              </a:rPr>
              <a:t> високо ниво на обучение във всички предмет</a:t>
            </a:r>
            <a:r>
              <a:rPr lang="bg-BG" sz="2400" dirty="0">
                <a:solidFill>
                  <a:schemeClr val="bg1"/>
                </a:solidFill>
                <a:ea typeface="Overpass Light" pitchFamily="34" charset="-122"/>
                <a:cs typeface="Overpass Light" pitchFamily="34" charset="-120"/>
              </a:rPr>
              <a:t>ни области.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57476" y="4591659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123491" y="532495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3200" b="1" dirty="0">
                <a:solidFill>
                  <a:schemeClr val="bg1"/>
                </a:solidFill>
                <a:ea typeface="Syne Bold" pitchFamily="34" charset="-122"/>
                <a:cs typeface="Syne Bold" pitchFamily="34" charset="-120"/>
              </a:rPr>
              <a:t>Постижения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Text 4"/>
          <p:cNvSpPr/>
          <p:nvPr/>
        </p:nvSpPr>
        <p:spPr>
          <a:xfrm>
            <a:off x="5704409" y="5870847"/>
            <a:ext cx="4120872" cy="16815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bg-BG" sz="2400" dirty="0">
                <a:solidFill>
                  <a:schemeClr val="bg1"/>
                </a:solidFill>
                <a:ea typeface="Overpass Light" pitchFamily="34" charset="-122"/>
                <a:cs typeface="Overpass Light" pitchFamily="34" charset="-120"/>
              </a:rPr>
              <a:t>У</a:t>
            </a:r>
            <a:r>
              <a:rPr lang="en-US" sz="2400" dirty="0">
                <a:solidFill>
                  <a:schemeClr val="bg1"/>
                </a:solidFill>
                <a:ea typeface="Overpass Light" pitchFamily="34" charset="-122"/>
                <a:cs typeface="Overpass Light" pitchFamily="34" charset="-120"/>
              </a:rPr>
              <a:t>ченици</a:t>
            </a:r>
            <a:r>
              <a:rPr lang="bg-BG" sz="2400" dirty="0">
                <a:solidFill>
                  <a:schemeClr val="bg1"/>
                </a:solidFill>
                <a:ea typeface="Overpass Light" pitchFamily="34" charset="-122"/>
                <a:cs typeface="Overpass Light" pitchFamily="34" charset="-120"/>
              </a:rPr>
              <a:t>те ни</a:t>
            </a:r>
            <a:r>
              <a:rPr lang="en-US" sz="2400" dirty="0">
                <a:solidFill>
                  <a:schemeClr val="bg1"/>
                </a:solidFill>
                <a:ea typeface="Overpass Light" pitchFamily="34" charset="-122"/>
                <a:cs typeface="Overpass Light" pitchFamily="34" charset="-120"/>
              </a:rPr>
              <a:t> печелят множество награди на национално ниво.</a:t>
            </a:r>
            <a:r>
              <a:rPr lang="bg-BG" sz="2400" dirty="0">
                <a:solidFill>
                  <a:schemeClr val="bg1"/>
                </a:solidFill>
                <a:ea typeface="Overpass Light" pitchFamily="34" charset="-122"/>
                <a:cs typeface="Overpass Light" pitchFamily="34" charset="-120"/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9867" y="4482784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715738" y="535519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3200" b="1" dirty="0">
                <a:solidFill>
                  <a:schemeClr val="bg1"/>
                </a:solidFill>
                <a:ea typeface="Syne Bold" pitchFamily="34" charset="-122"/>
                <a:cs typeface="Syne Bold" pitchFamily="34" charset="-120"/>
              </a:rPr>
              <a:t>Успешно бъдеще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2" name="Text 6"/>
          <p:cNvSpPr/>
          <p:nvPr/>
        </p:nvSpPr>
        <p:spPr>
          <a:xfrm>
            <a:off x="9715738" y="5845612"/>
            <a:ext cx="4120753" cy="11210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bg-BG" sz="2400" dirty="0">
                <a:solidFill>
                  <a:schemeClr val="bg1"/>
                </a:solidFill>
                <a:ea typeface="Overpass Light" pitchFamily="34" charset="-122"/>
                <a:cs typeface="Overpass Light" pitchFamily="34" charset="-120"/>
              </a:rPr>
              <a:t>ПМПГ- основа за</a:t>
            </a:r>
            <a:r>
              <a:rPr lang="en-US" sz="2400" dirty="0">
                <a:solidFill>
                  <a:schemeClr val="bg1"/>
                </a:solidFill>
                <a:ea typeface="Overpass Light" pitchFamily="34" charset="-122"/>
                <a:cs typeface="Overpass Light" pitchFamily="34" charset="-120"/>
              </a:rPr>
              <a:t> успешна реализация в живота.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" name="Text 7"/>
          <p:cNvSpPr/>
          <p:nvPr/>
        </p:nvSpPr>
        <p:spPr>
          <a:xfrm>
            <a:off x="771337" y="7189470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400" dirty="0">
                <a:solidFill>
                  <a:schemeClr val="bg1"/>
                </a:solidFill>
                <a:ea typeface="Overpass Light" pitchFamily="34" charset="-122"/>
                <a:cs typeface="Overpass Light" pitchFamily="34" charset="-120"/>
              </a:rPr>
              <a:t>За повече информация посетете сайта на училището на адрес: https://new.pmgmontana.com/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" t="4637" r="1751" b="35460"/>
          <a:stretch/>
        </p:blipFill>
        <p:spPr>
          <a:xfrm>
            <a:off x="89847" y="140991"/>
            <a:ext cx="14450586" cy="33904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65000"/>
                <a:lumOff val="3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3724" y="7577891"/>
            <a:ext cx="1956676" cy="6236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983792" y="6501150"/>
            <a:ext cx="1542221" cy="154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24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502</Words>
  <Application>Microsoft Office PowerPoint</Application>
  <PresentationFormat>Custom</PresentationFormat>
  <Paragraphs>89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Fraunces Extra Bold</vt:lpstr>
      <vt:lpstr>Nobile</vt:lpstr>
      <vt:lpstr>Syne Bold</vt:lpstr>
      <vt:lpstr>Arial</vt:lpstr>
      <vt:lpstr>Overpass Light</vt:lpstr>
      <vt:lpstr>Calibri</vt:lpstr>
      <vt:lpstr>DM Sans</vt:lpstr>
      <vt:lpstr>Dela Gothic One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Simeonova</cp:lastModifiedBy>
  <cp:revision>46</cp:revision>
  <dcterms:created xsi:type="dcterms:W3CDTF">2025-03-09T15:49:52Z</dcterms:created>
  <dcterms:modified xsi:type="dcterms:W3CDTF">2025-03-14T10:49:49Z</dcterms:modified>
</cp:coreProperties>
</file>