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1"/>
  </p:notesMasterIdLst>
  <p:sldIdLst>
    <p:sldId id="285" r:id="rId2"/>
    <p:sldId id="257" r:id="rId3"/>
    <p:sldId id="28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1" r:id="rId15"/>
    <p:sldId id="272" r:id="rId16"/>
    <p:sldId id="269" r:id="rId17"/>
    <p:sldId id="281" r:id="rId18"/>
    <p:sldId id="268" r:id="rId19"/>
    <p:sldId id="270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2" r:id="rId29"/>
    <p:sldId id="28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B492"/>
    <a:srgbClr val="CD863C"/>
    <a:srgbClr val="FFF7EE"/>
    <a:srgbClr val="9D83A5"/>
    <a:srgbClr val="B6A89B"/>
    <a:srgbClr val="6FA58D"/>
    <a:srgbClr val="85B2A1"/>
    <a:srgbClr val="A8B196"/>
    <a:srgbClr val="DDC9A4"/>
    <a:srgbClr val="BABF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8ADC4-1560-4B94-BD0B-F95B99277139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FDB2C-A4BA-4B2B-994B-355E256F8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33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FDB2C-A4BA-4B2B-994B-355E256F881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88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FDB2C-A4BA-4B2B-994B-355E256F881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31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590DDE1-DE01-4F97-A7DA-DCBFE3806A3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270B2530-F434-4EBF-9CBD-ADA143AA49C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56187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DDE1-DE01-4F97-A7DA-DCBFE3806A3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2530-F434-4EBF-9CBD-ADA143AA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199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DDE1-DE01-4F97-A7DA-DCBFE3806A3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2530-F434-4EBF-9CBD-ADA143AA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777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DDE1-DE01-4F97-A7DA-DCBFE3806A3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2530-F434-4EBF-9CBD-ADA143AA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124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DDE1-DE01-4F97-A7DA-DCBFE3806A3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2530-F434-4EBF-9CBD-ADA143AA49C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721686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DDE1-DE01-4F97-A7DA-DCBFE3806A3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2530-F434-4EBF-9CBD-ADA143AA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900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DDE1-DE01-4F97-A7DA-DCBFE3806A3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2530-F434-4EBF-9CBD-ADA143AA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367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DDE1-DE01-4F97-A7DA-DCBFE3806A3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2530-F434-4EBF-9CBD-ADA143AA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847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DDE1-DE01-4F97-A7DA-DCBFE3806A3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2530-F434-4EBF-9CBD-ADA143AA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99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DDE1-DE01-4F97-A7DA-DCBFE3806A3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2530-F434-4EBF-9CBD-ADA143AA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8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DDE1-DE01-4F97-A7DA-DCBFE3806A3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2530-F434-4EBF-9CBD-ADA143AA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700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9590DDE1-DE01-4F97-A7DA-DCBFE3806A3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70B2530-F434-4EBF-9CBD-ADA143AA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6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11" Type="http://schemas.openxmlformats.org/officeDocument/2006/relationships/image" Target="../media/image44.jpeg"/><Relationship Id="rId5" Type="http://schemas.openxmlformats.org/officeDocument/2006/relationships/image" Target="../media/image14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8.svg"/><Relationship Id="rId3" Type="http://schemas.openxmlformats.org/officeDocument/2006/relationships/image" Target="../media/image19.svg"/><Relationship Id="rId7" Type="http://schemas.openxmlformats.org/officeDocument/2006/relationships/image" Target="../media/image47.jpeg"/><Relationship Id="rId12" Type="http://schemas.openxmlformats.org/officeDocument/2006/relationships/image" Target="../media/image50.png"/><Relationship Id="rId2" Type="http://schemas.openxmlformats.org/officeDocument/2006/relationships/image" Target="../media/image13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66.svg"/><Relationship Id="rId5" Type="http://schemas.openxmlformats.org/officeDocument/2006/relationships/image" Target="../media/image21.svg"/><Relationship Id="rId15" Type="http://schemas.openxmlformats.org/officeDocument/2006/relationships/image" Target="../media/image70.svg"/><Relationship Id="rId10" Type="http://schemas.openxmlformats.org/officeDocument/2006/relationships/image" Target="../media/image49.png"/><Relationship Id="rId4" Type="http://schemas.openxmlformats.org/officeDocument/2006/relationships/image" Target="../media/image14.png"/><Relationship Id="rId9" Type="http://schemas.openxmlformats.org/officeDocument/2006/relationships/image" Target="../media/image64.svg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2.jpg"/><Relationship Id="rId18" Type="http://schemas.openxmlformats.org/officeDocument/2006/relationships/image" Target="../media/image76.svg"/><Relationship Id="rId3" Type="http://schemas.openxmlformats.org/officeDocument/2006/relationships/image" Target="../media/image21.svg"/><Relationship Id="rId7" Type="http://schemas.openxmlformats.org/officeDocument/2006/relationships/image" Target="../media/image66.svg"/><Relationship Id="rId12" Type="http://schemas.openxmlformats.org/officeDocument/2006/relationships/image" Target="../media/image3.png"/><Relationship Id="rId17" Type="http://schemas.openxmlformats.org/officeDocument/2006/relationships/image" Target="../media/image55.png"/><Relationship Id="rId2" Type="http://schemas.openxmlformats.org/officeDocument/2006/relationships/image" Target="../media/image14.png"/><Relationship Id="rId16" Type="http://schemas.openxmlformats.org/officeDocument/2006/relationships/image" Target="../media/image7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5" Type="http://schemas.openxmlformats.org/officeDocument/2006/relationships/image" Target="../media/image54.pn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68.svg"/><Relationship Id="rId1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21.svg"/><Relationship Id="rId7" Type="http://schemas.openxmlformats.org/officeDocument/2006/relationships/image" Target="../media/image76.svg"/><Relationship Id="rId12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80.svg"/><Relationship Id="rId5" Type="http://schemas.openxmlformats.org/officeDocument/2006/relationships/image" Target="../media/image74.svg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svg"/><Relationship Id="rId7" Type="http://schemas.openxmlformats.org/officeDocument/2006/relationships/image" Target="../media/image8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83.svg"/><Relationship Id="rId5" Type="http://schemas.openxmlformats.org/officeDocument/2006/relationships/image" Target="../media/image74.sv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3" Type="http://schemas.openxmlformats.org/officeDocument/2006/relationships/image" Target="../media/image80.svg"/><Relationship Id="rId7" Type="http://schemas.openxmlformats.org/officeDocument/2006/relationships/image" Target="../media/image74.svg"/><Relationship Id="rId12" Type="http://schemas.openxmlformats.org/officeDocument/2006/relationships/image" Target="../media/image86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5.png"/><Relationship Id="rId5" Type="http://schemas.openxmlformats.org/officeDocument/2006/relationships/image" Target="../media/image21.svg"/><Relationship Id="rId15" Type="http://schemas.openxmlformats.org/officeDocument/2006/relationships/image" Target="../media/image89.svg"/><Relationship Id="rId10" Type="http://schemas.openxmlformats.org/officeDocument/2006/relationships/image" Target="../media/image64.jpeg"/><Relationship Id="rId4" Type="http://schemas.openxmlformats.org/officeDocument/2006/relationships/image" Target="../media/image14.png"/><Relationship Id="rId9" Type="http://schemas.openxmlformats.org/officeDocument/2006/relationships/image" Target="../media/image3.png"/><Relationship Id="rId1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2.png"/><Relationship Id="rId18" Type="http://schemas.openxmlformats.org/officeDocument/2006/relationships/image" Target="../media/image100.svg"/><Relationship Id="rId3" Type="http://schemas.openxmlformats.org/officeDocument/2006/relationships/image" Target="../media/image14.png"/><Relationship Id="rId7" Type="http://schemas.openxmlformats.org/officeDocument/2006/relationships/image" Target="../media/image68.jpeg"/><Relationship Id="rId12" Type="http://schemas.openxmlformats.org/officeDocument/2006/relationships/image" Target="../media/image94.svg"/><Relationship Id="rId17" Type="http://schemas.openxmlformats.org/officeDocument/2006/relationships/image" Target="../media/image74.png"/><Relationship Id="rId2" Type="http://schemas.openxmlformats.org/officeDocument/2006/relationships/image" Target="../media/image66.png"/><Relationship Id="rId16" Type="http://schemas.openxmlformats.org/officeDocument/2006/relationships/image" Target="../media/image9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svg"/><Relationship Id="rId11" Type="http://schemas.openxmlformats.org/officeDocument/2006/relationships/image" Target="../media/image71.png"/><Relationship Id="rId5" Type="http://schemas.openxmlformats.org/officeDocument/2006/relationships/image" Target="../media/image56.png"/><Relationship Id="rId15" Type="http://schemas.openxmlformats.org/officeDocument/2006/relationships/image" Target="../media/image73.png"/><Relationship Id="rId10" Type="http://schemas.openxmlformats.org/officeDocument/2006/relationships/image" Target="../media/image70.png"/><Relationship Id="rId19" Type="http://schemas.openxmlformats.org/officeDocument/2006/relationships/image" Target="../media/image75.jpeg"/><Relationship Id="rId4" Type="http://schemas.openxmlformats.org/officeDocument/2006/relationships/image" Target="../media/image21.svg"/><Relationship Id="rId9" Type="http://schemas.openxmlformats.org/officeDocument/2006/relationships/image" Target="../media/image69.jpg"/><Relationship Id="rId14" Type="http://schemas.openxmlformats.org/officeDocument/2006/relationships/image" Target="../media/image9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11" Type="http://schemas.openxmlformats.org/officeDocument/2006/relationships/image" Target="../media/image76.jpeg"/><Relationship Id="rId5" Type="http://schemas.openxmlformats.org/officeDocument/2006/relationships/image" Target="../media/image14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13" Type="http://schemas.openxmlformats.org/officeDocument/2006/relationships/image" Target="../media/image73.png"/><Relationship Id="rId18" Type="http://schemas.openxmlformats.org/officeDocument/2006/relationships/image" Target="../media/image94.svg"/><Relationship Id="rId3" Type="http://schemas.openxmlformats.org/officeDocument/2006/relationships/image" Target="../media/image21.svg"/><Relationship Id="rId7" Type="http://schemas.openxmlformats.org/officeDocument/2006/relationships/image" Target="../media/image78.jpg"/><Relationship Id="rId12" Type="http://schemas.openxmlformats.org/officeDocument/2006/relationships/image" Target="../media/image96.svg"/><Relationship Id="rId17" Type="http://schemas.openxmlformats.org/officeDocument/2006/relationships/image" Target="../media/image71.png"/><Relationship Id="rId2" Type="http://schemas.openxmlformats.org/officeDocument/2006/relationships/image" Target="../media/image14.png"/><Relationship Id="rId16" Type="http://schemas.openxmlformats.org/officeDocument/2006/relationships/image" Target="../media/image10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svg"/><Relationship Id="rId11" Type="http://schemas.openxmlformats.org/officeDocument/2006/relationships/image" Target="../media/image72.png"/><Relationship Id="rId5" Type="http://schemas.openxmlformats.org/officeDocument/2006/relationships/image" Target="../media/image56.png"/><Relationship Id="rId15" Type="http://schemas.openxmlformats.org/officeDocument/2006/relationships/image" Target="../media/image74.png"/><Relationship Id="rId10" Type="http://schemas.openxmlformats.org/officeDocument/2006/relationships/image" Target="../media/image81.jpg"/><Relationship Id="rId19" Type="http://schemas.openxmlformats.org/officeDocument/2006/relationships/image" Target="../media/image77.PNG"/><Relationship Id="rId4" Type="http://schemas.openxmlformats.org/officeDocument/2006/relationships/image" Target="../media/image3.png"/><Relationship Id="rId9" Type="http://schemas.openxmlformats.org/officeDocument/2006/relationships/image" Target="../media/image80.jpg"/><Relationship Id="rId14" Type="http://schemas.openxmlformats.org/officeDocument/2006/relationships/image" Target="../media/image9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5.png"/><Relationship Id="rId18" Type="http://schemas.openxmlformats.org/officeDocument/2006/relationships/image" Target="../media/image110.svg"/><Relationship Id="rId3" Type="http://schemas.openxmlformats.org/officeDocument/2006/relationships/image" Target="../media/image21.svg"/><Relationship Id="rId21" Type="http://schemas.openxmlformats.org/officeDocument/2006/relationships/image" Target="../media/image89.png"/><Relationship Id="rId7" Type="http://schemas.openxmlformats.org/officeDocument/2006/relationships/image" Target="../media/image82.jpeg"/><Relationship Id="rId12" Type="http://schemas.openxmlformats.org/officeDocument/2006/relationships/image" Target="../media/image98.svg"/><Relationship Id="rId17" Type="http://schemas.openxmlformats.org/officeDocument/2006/relationships/image" Target="../media/image87.png"/><Relationship Id="rId2" Type="http://schemas.openxmlformats.org/officeDocument/2006/relationships/image" Target="../media/image14.png"/><Relationship Id="rId16" Type="http://schemas.openxmlformats.org/officeDocument/2006/relationships/image" Target="../media/image94.svg"/><Relationship Id="rId20" Type="http://schemas.openxmlformats.org/officeDocument/2006/relationships/image" Target="../media/image11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svg"/><Relationship Id="rId11" Type="http://schemas.openxmlformats.org/officeDocument/2006/relationships/image" Target="../media/image84.png"/><Relationship Id="rId24" Type="http://schemas.openxmlformats.org/officeDocument/2006/relationships/image" Target="../media/image116.svg"/><Relationship Id="rId5" Type="http://schemas.openxmlformats.org/officeDocument/2006/relationships/image" Target="../media/image56.png"/><Relationship Id="rId15" Type="http://schemas.openxmlformats.org/officeDocument/2006/relationships/image" Target="../media/image86.png"/><Relationship Id="rId23" Type="http://schemas.openxmlformats.org/officeDocument/2006/relationships/image" Target="../media/image90.png"/><Relationship Id="rId10" Type="http://schemas.openxmlformats.org/officeDocument/2006/relationships/image" Target="../media/image96.svg"/><Relationship Id="rId19" Type="http://schemas.openxmlformats.org/officeDocument/2006/relationships/image" Target="../media/image88.png"/><Relationship Id="rId4" Type="http://schemas.openxmlformats.org/officeDocument/2006/relationships/image" Target="../media/image3.png"/><Relationship Id="rId9" Type="http://schemas.openxmlformats.org/officeDocument/2006/relationships/image" Target="../media/image72.png"/><Relationship Id="rId14" Type="http://schemas.openxmlformats.org/officeDocument/2006/relationships/image" Target="../media/image100.svg"/><Relationship Id="rId22" Type="http://schemas.openxmlformats.org/officeDocument/2006/relationships/image" Target="../media/image11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87.png"/><Relationship Id="rId3" Type="http://schemas.openxmlformats.org/officeDocument/2006/relationships/image" Target="../media/image21.svg"/><Relationship Id="rId7" Type="http://schemas.openxmlformats.org/officeDocument/2006/relationships/image" Target="../media/image91.png"/><Relationship Id="rId12" Type="http://schemas.openxmlformats.org/officeDocument/2006/relationships/image" Target="../media/image96.jpeg"/><Relationship Id="rId2" Type="http://schemas.openxmlformats.org/officeDocument/2006/relationships/image" Target="../media/image14.png"/><Relationship Id="rId16" Type="http://schemas.openxmlformats.org/officeDocument/2006/relationships/image" Target="../media/image11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svg"/><Relationship Id="rId11" Type="http://schemas.openxmlformats.org/officeDocument/2006/relationships/image" Target="../media/image95.jpeg"/><Relationship Id="rId5" Type="http://schemas.openxmlformats.org/officeDocument/2006/relationships/image" Target="../media/image56.png"/><Relationship Id="rId15" Type="http://schemas.openxmlformats.org/officeDocument/2006/relationships/image" Target="../media/image90.png"/><Relationship Id="rId10" Type="http://schemas.openxmlformats.org/officeDocument/2006/relationships/image" Target="../media/image94.png"/><Relationship Id="rId4" Type="http://schemas.openxmlformats.org/officeDocument/2006/relationships/image" Target="../media/image3.png"/><Relationship Id="rId9" Type="http://schemas.openxmlformats.org/officeDocument/2006/relationships/image" Target="../media/image93.png"/><Relationship Id="rId14" Type="http://schemas.openxmlformats.org/officeDocument/2006/relationships/image" Target="../media/image11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3" Type="http://schemas.openxmlformats.org/officeDocument/2006/relationships/image" Target="../media/image21.svg"/><Relationship Id="rId7" Type="http://schemas.openxmlformats.org/officeDocument/2006/relationships/image" Target="../media/image97.jpg"/><Relationship Id="rId12" Type="http://schemas.openxmlformats.org/officeDocument/2006/relationships/image" Target="../media/image12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01.png"/><Relationship Id="rId5" Type="http://schemas.openxmlformats.org/officeDocument/2006/relationships/image" Target="../media/image74.svg"/><Relationship Id="rId10" Type="http://schemas.openxmlformats.org/officeDocument/2006/relationships/image" Target="../media/image100.jpg"/><Relationship Id="rId4" Type="http://schemas.openxmlformats.org/officeDocument/2006/relationships/image" Target="../media/image56.png"/><Relationship Id="rId9" Type="http://schemas.openxmlformats.org/officeDocument/2006/relationships/image" Target="../media/image9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8.png"/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107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svg"/><Relationship Id="rId11" Type="http://schemas.openxmlformats.org/officeDocument/2006/relationships/image" Target="../media/image106.jpeg"/><Relationship Id="rId5" Type="http://schemas.openxmlformats.org/officeDocument/2006/relationships/image" Target="../media/image56.png"/><Relationship Id="rId10" Type="http://schemas.openxmlformats.org/officeDocument/2006/relationships/image" Target="../media/image105.jpeg"/><Relationship Id="rId4" Type="http://schemas.openxmlformats.org/officeDocument/2006/relationships/image" Target="../media/image21.svg"/><Relationship Id="rId9" Type="http://schemas.openxmlformats.org/officeDocument/2006/relationships/image" Target="../media/image104.jpeg"/><Relationship Id="rId14" Type="http://schemas.openxmlformats.org/officeDocument/2006/relationships/image" Target="../media/image10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74.svg"/><Relationship Id="rId7" Type="http://schemas.openxmlformats.org/officeDocument/2006/relationships/image" Target="../media/image11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42.svg"/><Relationship Id="rId5" Type="http://schemas.openxmlformats.org/officeDocument/2006/relationships/image" Target="../media/image109.png"/><Relationship Id="rId10" Type="http://schemas.openxmlformats.org/officeDocument/2006/relationships/image" Target="../media/image113.png"/><Relationship Id="rId4" Type="http://schemas.openxmlformats.org/officeDocument/2006/relationships/image" Target="../media/image3.png"/><Relationship Id="rId9" Type="http://schemas.openxmlformats.org/officeDocument/2006/relationships/image" Target="../media/image14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74.svg"/><Relationship Id="rId7" Type="http://schemas.openxmlformats.org/officeDocument/2006/relationships/image" Target="../media/image115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11" Type="http://schemas.openxmlformats.org/officeDocument/2006/relationships/image" Target="../media/image11.png"/><Relationship Id="rId5" Type="http://schemas.openxmlformats.org/officeDocument/2006/relationships/image" Target="../media/image109.png"/><Relationship Id="rId10" Type="http://schemas.openxmlformats.org/officeDocument/2006/relationships/image" Target="../media/image14.sv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54.svg"/><Relationship Id="rId3" Type="http://schemas.openxmlformats.org/officeDocument/2006/relationships/image" Target="../media/image56.png"/><Relationship Id="rId7" Type="http://schemas.openxmlformats.org/officeDocument/2006/relationships/image" Target="../media/image119.jpeg"/><Relationship Id="rId12" Type="http://schemas.openxmlformats.org/officeDocument/2006/relationships/image" Target="../media/image124.png"/><Relationship Id="rId2" Type="http://schemas.openxmlformats.org/officeDocument/2006/relationships/image" Target="../media/image117.jpeg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11" Type="http://schemas.openxmlformats.org/officeDocument/2006/relationships/image" Target="../media/image123.jpeg"/><Relationship Id="rId5" Type="http://schemas.openxmlformats.org/officeDocument/2006/relationships/image" Target="../media/image3.png"/><Relationship Id="rId15" Type="http://schemas.openxmlformats.org/officeDocument/2006/relationships/image" Target="../media/image156.svg"/><Relationship Id="rId10" Type="http://schemas.openxmlformats.org/officeDocument/2006/relationships/image" Target="../media/image122.jpeg"/><Relationship Id="rId4" Type="http://schemas.openxmlformats.org/officeDocument/2006/relationships/image" Target="../media/image74.svg"/><Relationship Id="rId9" Type="http://schemas.openxmlformats.org/officeDocument/2006/relationships/image" Target="../media/image121.png"/><Relationship Id="rId14" Type="http://schemas.openxmlformats.org/officeDocument/2006/relationships/image" Target="../media/image1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30.png"/><Relationship Id="rId18" Type="http://schemas.openxmlformats.org/officeDocument/2006/relationships/image" Target="../media/image166.svg"/><Relationship Id="rId3" Type="http://schemas.openxmlformats.org/officeDocument/2006/relationships/image" Target="../media/image156.svg"/><Relationship Id="rId7" Type="http://schemas.openxmlformats.org/officeDocument/2006/relationships/image" Target="../media/image74.svg"/><Relationship Id="rId12" Type="http://schemas.openxmlformats.org/officeDocument/2006/relationships/image" Target="../media/image129.jpg"/><Relationship Id="rId17" Type="http://schemas.openxmlformats.org/officeDocument/2006/relationships/image" Target="../media/image132.png"/><Relationship Id="rId2" Type="http://schemas.openxmlformats.org/officeDocument/2006/relationships/image" Target="../media/image125.png"/><Relationship Id="rId16" Type="http://schemas.openxmlformats.org/officeDocument/2006/relationships/image" Target="../media/image16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128.jpg"/><Relationship Id="rId5" Type="http://schemas.openxmlformats.org/officeDocument/2006/relationships/image" Target="../media/image154.svg"/><Relationship Id="rId15" Type="http://schemas.openxmlformats.org/officeDocument/2006/relationships/image" Target="../media/image131.png"/><Relationship Id="rId10" Type="http://schemas.openxmlformats.org/officeDocument/2006/relationships/image" Target="../media/image127.jpg"/><Relationship Id="rId4" Type="http://schemas.openxmlformats.org/officeDocument/2006/relationships/image" Target="../media/image124.png"/><Relationship Id="rId9" Type="http://schemas.openxmlformats.org/officeDocument/2006/relationships/image" Target="../media/image126.jpg"/><Relationship Id="rId14" Type="http://schemas.openxmlformats.org/officeDocument/2006/relationships/image" Target="../media/image16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svg"/><Relationship Id="rId3" Type="http://schemas.openxmlformats.org/officeDocument/2006/relationships/image" Target="../media/image133.jp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4.sv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svg"/><Relationship Id="rId3" Type="http://schemas.openxmlformats.org/officeDocument/2006/relationships/image" Target="../media/image133.jp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4.sv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1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7.png"/><Relationship Id="rId3" Type="http://schemas.openxmlformats.org/officeDocument/2006/relationships/image" Target="../media/image17.svg"/><Relationship Id="rId7" Type="http://schemas.openxmlformats.org/officeDocument/2006/relationships/image" Target="../media/image14.png"/><Relationship Id="rId12" Type="http://schemas.openxmlformats.org/officeDocument/2006/relationships/image" Target="../media/image25.svg"/><Relationship Id="rId17" Type="http://schemas.openxmlformats.org/officeDocument/2006/relationships/image" Target="../media/image30.svg"/><Relationship Id="rId2" Type="http://schemas.openxmlformats.org/officeDocument/2006/relationships/image" Target="../media/image12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8.jpeg"/><Relationship Id="rId10" Type="http://schemas.openxmlformats.org/officeDocument/2006/relationships/image" Target="../media/image23.svg"/><Relationship Id="rId4" Type="http://schemas.openxmlformats.org/officeDocument/2006/relationships/image" Target="../media/image3.png"/><Relationship Id="rId9" Type="http://schemas.openxmlformats.org/officeDocument/2006/relationships/image" Target="../media/image15.png"/><Relationship Id="rId14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12" Type="http://schemas.openxmlformats.org/officeDocument/2006/relationships/image" Target="../media/image4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image" Target="../media/image38.svg"/><Relationship Id="rId4" Type="http://schemas.openxmlformats.org/officeDocument/2006/relationships/image" Target="../media/image21.jpe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42.sv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2.jpg"/><Relationship Id="rId4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2.svg"/><Relationship Id="rId3" Type="http://schemas.openxmlformats.org/officeDocument/2006/relationships/image" Target="../media/image3.png"/><Relationship Id="rId7" Type="http://schemas.openxmlformats.org/officeDocument/2006/relationships/image" Target="../media/image35.jpg"/><Relationship Id="rId12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21.svg"/><Relationship Id="rId5" Type="http://schemas.openxmlformats.org/officeDocument/2006/relationships/image" Target="../media/image42.sv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12" Type="http://schemas.openxmlformats.org/officeDocument/2006/relationships/image" Target="../media/image23.svg"/><Relationship Id="rId2" Type="http://schemas.openxmlformats.org/officeDocument/2006/relationships/image" Target="../media/image12.png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39.jpeg"/><Relationship Id="rId15" Type="http://schemas.openxmlformats.org/officeDocument/2006/relationships/image" Target="../media/image17.png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21.svg"/><Relationship Id="rId1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21.svg"/><Relationship Id="rId12" Type="http://schemas.openxmlformats.org/officeDocument/2006/relationships/image" Target="../media/image41.jpeg"/><Relationship Id="rId2" Type="http://schemas.openxmlformats.org/officeDocument/2006/relationships/image" Target="../media/image40.png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43.jpe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3.svg"/><Relationship Id="rId14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BB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DEC9D1E-C3E6-A42F-1E45-AADDB3A90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pPr algn="l"/>
            <a:endParaRPr lang="en-US"/>
          </a:p>
        </p:txBody>
      </p:sp>
      <p:pic>
        <p:nvPicPr>
          <p:cNvPr id="5" name="Picture 4" descr="High angle view of a school&#10;&#10;Description automatically generated with low confidence">
            <a:extLst>
              <a:ext uri="{FF2B5EF4-FFF2-40B4-BE49-F238E27FC236}">
                <a16:creationId xmlns:a16="http://schemas.microsoft.com/office/drawing/2014/main" id="{9F22E06C-94F8-0F81-AB6E-A4DC486199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" r="25" b="975"/>
          <a:stretch/>
        </p:blipFill>
        <p:spPr>
          <a:xfrm>
            <a:off x="3511367" y="1351971"/>
            <a:ext cx="8312747" cy="4701207"/>
          </a:xfrm>
          <a:prstGeom prst="rect">
            <a:avLst/>
          </a:prstGeom>
          <a:ln w="76200">
            <a:solidFill>
              <a:srgbClr val="6FA58D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F8F4B6-DA11-D9F0-58C2-966E8497E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0314" y="362714"/>
            <a:ext cx="9674785" cy="775494"/>
          </a:xfrm>
        </p:spPr>
        <p:txBody>
          <a:bodyPr>
            <a:normAutofit fontScale="90000"/>
          </a:bodyPr>
          <a:lstStyle/>
          <a:p>
            <a:pPr algn="l"/>
            <a:r>
              <a:rPr lang="bg-BG" sz="4800" b="1" i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ПМПГ „Св. Климент Охридски“</a:t>
            </a:r>
            <a:endParaRPr lang="en-US" sz="4800" b="1" i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2CCBF3-FEFE-C30B-1E13-88A2FEFF2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87" y="3429000"/>
            <a:ext cx="3132305" cy="3132305"/>
          </a:xfrm>
          <a:prstGeom prst="rect">
            <a:avLst/>
          </a:prstGeom>
          <a:ln w="76200">
            <a:solidFill>
              <a:srgbClr val="9D83A5"/>
            </a:solidFill>
          </a:ln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F2CC5F2-05A1-ED7A-7A5A-B86C7C583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28" y="1220704"/>
            <a:ext cx="1894658" cy="189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C3F1D53-914A-8C5D-2D17-3E516E8DC400}"/>
              </a:ext>
            </a:extLst>
          </p:cNvPr>
          <p:cNvSpPr/>
          <p:nvPr/>
        </p:nvSpPr>
        <p:spPr>
          <a:xfrm>
            <a:off x="0" y="1"/>
            <a:ext cx="468752" cy="6858000"/>
          </a:xfrm>
          <a:prstGeom prst="rect">
            <a:avLst/>
          </a:prstGeom>
          <a:solidFill>
            <a:srgbClr val="B6A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26" name="Graphic 25" descr="Remote learning science outline">
            <a:extLst>
              <a:ext uri="{FF2B5EF4-FFF2-40B4-BE49-F238E27FC236}">
                <a16:creationId xmlns:a16="http://schemas.microsoft.com/office/drawing/2014/main" id="{1A9C7F85-8C98-ADDB-0C63-5F63CC17CC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685099" y="87549"/>
            <a:ext cx="1408201" cy="1408201"/>
          </a:xfrm>
          <a:prstGeom prst="rect">
            <a:avLst/>
          </a:prstGeom>
        </p:spPr>
      </p:pic>
      <p:pic>
        <p:nvPicPr>
          <p:cNvPr id="28" name="Graphic 27" descr="Microscope outline">
            <a:extLst>
              <a:ext uri="{FF2B5EF4-FFF2-40B4-BE49-F238E27FC236}">
                <a16:creationId xmlns:a16="http://schemas.microsoft.com/office/drawing/2014/main" id="{D1600936-3C53-5CE2-C558-22BC8C7AB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flipH="1">
            <a:off x="596270" y="2047604"/>
            <a:ext cx="1411287" cy="14112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5F9698-F783-2B8D-DFE4-01A210C06FFB}"/>
              </a:ext>
            </a:extLst>
          </p:cNvPr>
          <p:cNvSpPr/>
          <p:nvPr/>
        </p:nvSpPr>
        <p:spPr>
          <a:xfrm>
            <a:off x="4137891" y="6227333"/>
            <a:ext cx="7758546" cy="535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0" i="1" u="none" strike="noStrike" kern="1200" cap="none" spc="0" normalizeH="0" baseline="0" noProof="0" dirty="0">
                <a:ln>
                  <a:noFill/>
                </a:ln>
                <a:solidFill>
                  <a:srgbClr val="9B7362">
                    <a:lumMod val="75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 Емблема за качествено образование!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9B7362">
                  <a:lumMod val="75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603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DAE57-1BF1-34FA-DB83-72EAF147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347" y="157952"/>
            <a:ext cx="4198335" cy="1497465"/>
          </a:xfrm>
        </p:spPr>
        <p:txBody>
          <a:bodyPr>
            <a:normAutofit fontScale="90000"/>
          </a:bodyPr>
          <a:lstStyle/>
          <a:p>
            <a:r>
              <a:rPr lang="bg-BG" sz="54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Национални Олимпиади</a:t>
            </a:r>
            <a:endParaRPr lang="en-US" sz="48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FAAC7-BAD8-5E8B-6BEC-0019A217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050" y="2039534"/>
            <a:ext cx="3949116" cy="308451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bg-BG" sz="2400" i="1" dirty="0">
                <a:solidFill>
                  <a:schemeClr val="accent6">
                    <a:lumMod val="50000"/>
                  </a:schemeClr>
                </a:solidFill>
              </a:rPr>
              <a:t>Трето Място от Национална олимпиада по информантика Иван Михайлов и Цветослав Илиев и специална награда на 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Smart IT</a:t>
            </a:r>
            <a:r>
              <a:rPr lang="bg-BG" sz="2400" i="1" dirty="0">
                <a:solidFill>
                  <a:schemeClr val="accent6">
                    <a:lumMod val="50000"/>
                  </a:schemeClr>
                </a:solidFill>
              </a:rPr>
              <a:t> от Софтуниада.</a:t>
            </a:r>
            <a:endParaRPr lang="en-US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32A7C30-F4B9-289E-BB22-0A4E1F4E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00" y="129155"/>
            <a:ext cx="1594865" cy="159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 descr="Books with solid fill">
            <a:extLst>
              <a:ext uri="{FF2B5EF4-FFF2-40B4-BE49-F238E27FC236}">
                <a16:creationId xmlns:a16="http://schemas.microsoft.com/office/drawing/2014/main" id="{856FBFFF-9BBB-7112-28A0-9CB0FA12CF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85363" y="6609755"/>
            <a:ext cx="229239" cy="229239"/>
          </a:xfrm>
          <a:prstGeom prst="rect">
            <a:avLst/>
          </a:prstGeom>
        </p:spPr>
      </p:pic>
      <p:pic>
        <p:nvPicPr>
          <p:cNvPr id="16" name="Graphic 15" descr="Open book outline">
            <a:extLst>
              <a:ext uri="{FF2B5EF4-FFF2-40B4-BE49-F238E27FC236}">
                <a16:creationId xmlns:a16="http://schemas.microsoft.com/office/drawing/2014/main" id="{B62BC655-7C8E-DBC5-B6D7-B0B63ADE897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153798">
            <a:off x="12779858" y="-219998"/>
            <a:ext cx="193526" cy="19352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3092102-9AFC-EDBC-CAF2-AADF0740AC20}"/>
              </a:ext>
            </a:extLst>
          </p:cNvPr>
          <p:cNvGrpSpPr/>
          <p:nvPr/>
        </p:nvGrpSpPr>
        <p:grpSpPr>
          <a:xfrm>
            <a:off x="555553" y="4118261"/>
            <a:ext cx="3413332" cy="3165798"/>
            <a:chOff x="283784" y="4986457"/>
            <a:chExt cx="2284923" cy="2284923"/>
          </a:xfrm>
        </p:grpSpPr>
        <p:pic>
          <p:nvPicPr>
            <p:cNvPr id="14" name="Graphic 13" descr="Computer outline">
              <a:extLst>
                <a:ext uri="{FF2B5EF4-FFF2-40B4-BE49-F238E27FC236}">
                  <a16:creationId xmlns:a16="http://schemas.microsoft.com/office/drawing/2014/main" id="{D8B874B8-197F-609D-87EE-FB67DD693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83784" y="4986457"/>
              <a:ext cx="2284923" cy="2284923"/>
            </a:xfrm>
            <a:prstGeom prst="rect">
              <a:avLst/>
            </a:prstGeom>
          </p:spPr>
        </p:pic>
        <p:pic>
          <p:nvPicPr>
            <p:cNvPr id="18" name="Graphic 17" descr="Cmd Terminal outline">
              <a:extLst>
                <a:ext uri="{FF2B5EF4-FFF2-40B4-BE49-F238E27FC236}">
                  <a16:creationId xmlns:a16="http://schemas.microsoft.com/office/drawing/2014/main" id="{83EE0940-90DC-5CA0-BA65-BB4E1F9A6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31817" y="5398851"/>
              <a:ext cx="1341340" cy="1210904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E6E54D9-951D-A25E-09D6-3D6DDA989807}"/>
              </a:ext>
            </a:extLst>
          </p:cNvPr>
          <p:cNvSpPr/>
          <p:nvPr/>
        </p:nvSpPr>
        <p:spPr>
          <a:xfrm>
            <a:off x="11273245" y="0"/>
            <a:ext cx="1012789" cy="6858000"/>
          </a:xfrm>
          <a:prstGeom prst="rect">
            <a:avLst/>
          </a:prstGeom>
          <a:solidFill>
            <a:srgbClr val="B6A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Няма налично описание.">
            <a:extLst>
              <a:ext uri="{FF2B5EF4-FFF2-40B4-BE49-F238E27FC236}">
                <a16:creationId xmlns:a16="http://schemas.microsoft.com/office/drawing/2014/main" id="{5587212B-36C7-BC1F-815F-F2D55A8F02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t="10497" r="8205"/>
          <a:stretch/>
        </p:blipFill>
        <p:spPr bwMode="auto">
          <a:xfrm>
            <a:off x="7772902" y="265343"/>
            <a:ext cx="3296062" cy="5123104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Няма налично описание.">
            <a:extLst>
              <a:ext uri="{FF2B5EF4-FFF2-40B4-BE49-F238E27FC236}">
                <a16:creationId xmlns:a16="http://schemas.microsoft.com/office/drawing/2014/main" id="{4460BFC2-0BA5-8B98-0BE2-F69AA97CF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8" r="13292"/>
          <a:stretch/>
        </p:blipFill>
        <p:spPr bwMode="auto">
          <a:xfrm>
            <a:off x="4804439" y="1668607"/>
            <a:ext cx="3253545" cy="5031441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7454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F676C3-37CC-D353-7439-82704ED9FBBE}"/>
              </a:ext>
            </a:extLst>
          </p:cNvPr>
          <p:cNvSpPr/>
          <p:nvPr/>
        </p:nvSpPr>
        <p:spPr>
          <a:xfrm>
            <a:off x="11284474" y="-1"/>
            <a:ext cx="1012789" cy="6858000"/>
          </a:xfrm>
          <a:prstGeom prst="rect">
            <a:avLst/>
          </a:prstGeom>
          <a:solidFill>
            <a:srgbClr val="DDC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DAE57-1BF1-34FA-DB83-72EAF147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016" y="158338"/>
            <a:ext cx="4539984" cy="872351"/>
          </a:xfrm>
        </p:spPr>
        <p:txBody>
          <a:bodyPr>
            <a:normAutofit/>
          </a:bodyPr>
          <a:lstStyle/>
          <a:p>
            <a:r>
              <a:rPr lang="bg-BG" sz="54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Състезания</a:t>
            </a:r>
            <a:endParaRPr lang="en-US" sz="48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FAAC7-BAD8-5E8B-6BEC-0019A217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279" y="1118241"/>
            <a:ext cx="4778690" cy="308451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bg-BG" sz="2400" i="1" dirty="0">
                <a:solidFill>
                  <a:schemeClr val="accent6">
                    <a:lumMod val="50000"/>
                  </a:schemeClr>
                </a:solidFill>
              </a:rPr>
              <a:t>Математически турнир Видин-Враца-Монтана</a:t>
            </a:r>
          </a:p>
          <a:p>
            <a:pPr marL="0" indent="0" algn="just">
              <a:buNone/>
            </a:pPr>
            <a:r>
              <a:rPr lang="bg-BG" sz="2400" i="1" dirty="0">
                <a:solidFill>
                  <a:schemeClr val="accent6">
                    <a:lumMod val="50000"/>
                  </a:schemeClr>
                </a:solidFill>
              </a:rPr>
              <a:t>Учениците от 5 до 12 клас достойно представиха ПМПГ „Св. Климент Охридски“ и гр. Монтана</a:t>
            </a:r>
            <a:endParaRPr lang="en-US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Graphic 11" descr="Books with solid fill">
            <a:extLst>
              <a:ext uri="{FF2B5EF4-FFF2-40B4-BE49-F238E27FC236}">
                <a16:creationId xmlns:a16="http://schemas.microsoft.com/office/drawing/2014/main" id="{856FBFFF-9BBB-7112-28A0-9CB0FA12CF2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85363" y="6609755"/>
            <a:ext cx="229239" cy="229239"/>
          </a:xfrm>
          <a:prstGeom prst="rect">
            <a:avLst/>
          </a:prstGeom>
        </p:spPr>
      </p:pic>
      <p:pic>
        <p:nvPicPr>
          <p:cNvPr id="16" name="Graphic 15" descr="Open book outline">
            <a:extLst>
              <a:ext uri="{FF2B5EF4-FFF2-40B4-BE49-F238E27FC236}">
                <a16:creationId xmlns:a16="http://schemas.microsoft.com/office/drawing/2014/main" id="{B62BC655-7C8E-DBC5-B6D7-B0B63ADE89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53798">
            <a:off x="12779858" y="-219998"/>
            <a:ext cx="193526" cy="193526"/>
          </a:xfrm>
          <a:prstGeom prst="rect">
            <a:avLst/>
          </a:prstGeom>
        </p:spPr>
      </p:pic>
      <p:pic>
        <p:nvPicPr>
          <p:cNvPr id="1026" name="Picture 2" descr="Може да бъде изображение с 6 души, изправени хора и на открито">
            <a:extLst>
              <a:ext uri="{FF2B5EF4-FFF2-40B4-BE49-F238E27FC236}">
                <a16:creationId xmlns:a16="http://schemas.microsoft.com/office/drawing/2014/main" id="{ED7D4CA5-0236-789D-D795-813F58C335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 r="13854"/>
          <a:stretch/>
        </p:blipFill>
        <p:spPr bwMode="auto">
          <a:xfrm>
            <a:off x="7382443" y="158338"/>
            <a:ext cx="4602570" cy="4051923"/>
          </a:xfrm>
          <a:prstGeom prst="rect">
            <a:avLst/>
          </a:prstGeom>
          <a:noFill/>
          <a:ln w="76200">
            <a:solidFill>
              <a:srgbClr val="A8B19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group of people holding certificates&#10;&#10;Description automatically generated with medium confidence">
            <a:extLst>
              <a:ext uri="{FF2B5EF4-FFF2-40B4-BE49-F238E27FC236}">
                <a16:creationId xmlns:a16="http://schemas.microsoft.com/office/drawing/2014/main" id="{EEE6AEDB-DE97-0589-EFC8-6FABFA7011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" t="15461" r="13368" b="1417"/>
          <a:stretch/>
        </p:blipFill>
        <p:spPr>
          <a:xfrm>
            <a:off x="4420314" y="3374459"/>
            <a:ext cx="4187830" cy="3325203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  <p:pic>
        <p:nvPicPr>
          <p:cNvPr id="17" name="Graphic 16" descr="Cylinder outline">
            <a:extLst>
              <a:ext uri="{FF2B5EF4-FFF2-40B4-BE49-F238E27FC236}">
                <a16:creationId xmlns:a16="http://schemas.microsoft.com/office/drawing/2014/main" id="{506F42A8-88D8-A2B0-4546-C0825D2AE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653138">
            <a:off x="10646049" y="4419312"/>
            <a:ext cx="1392924" cy="1392924"/>
          </a:xfrm>
          <a:prstGeom prst="rect">
            <a:avLst/>
          </a:prstGeom>
        </p:spPr>
      </p:pic>
      <p:pic>
        <p:nvPicPr>
          <p:cNvPr id="21" name="Graphic 20" descr="Trigonometry outline">
            <a:extLst>
              <a:ext uri="{FF2B5EF4-FFF2-40B4-BE49-F238E27FC236}">
                <a16:creationId xmlns:a16="http://schemas.microsoft.com/office/drawing/2014/main" id="{28DE8183-6243-047C-464E-5A1D6825D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1162835">
            <a:off x="1383643" y="5544082"/>
            <a:ext cx="1240277" cy="1240277"/>
          </a:xfrm>
          <a:prstGeom prst="rect">
            <a:avLst/>
          </a:prstGeom>
        </p:spPr>
      </p:pic>
      <p:pic>
        <p:nvPicPr>
          <p:cNvPr id="23" name="Graphic 22" descr="Pyramid Shape outline">
            <a:extLst>
              <a:ext uri="{FF2B5EF4-FFF2-40B4-BE49-F238E27FC236}">
                <a16:creationId xmlns:a16="http://schemas.microsoft.com/office/drawing/2014/main" id="{0A7AA9F9-2C46-8FA3-B21C-CC50F2F37F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656218">
            <a:off x="9278131" y="5271894"/>
            <a:ext cx="1336357" cy="1336357"/>
          </a:xfrm>
          <a:prstGeom prst="rect">
            <a:avLst/>
          </a:prstGeom>
        </p:spPr>
      </p:pic>
      <p:pic>
        <p:nvPicPr>
          <p:cNvPr id="25" name="Graphic 24" descr="Golden Ratio outline">
            <a:extLst>
              <a:ext uri="{FF2B5EF4-FFF2-40B4-BE49-F238E27FC236}">
                <a16:creationId xmlns:a16="http://schemas.microsoft.com/office/drawing/2014/main" id="{3842F191-211F-2374-5543-A67D3D804E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171442">
            <a:off x="2439380" y="4382837"/>
            <a:ext cx="1465877" cy="146587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6E54D9-951D-A25E-09D6-3D6DDA989807}"/>
              </a:ext>
            </a:extLst>
          </p:cNvPr>
          <p:cNvSpPr/>
          <p:nvPr/>
        </p:nvSpPr>
        <p:spPr>
          <a:xfrm>
            <a:off x="0" y="0"/>
            <a:ext cx="1012789" cy="6858000"/>
          </a:xfrm>
          <a:prstGeom prst="rect">
            <a:avLst/>
          </a:prstGeom>
          <a:solidFill>
            <a:srgbClr val="B6A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32A7C30-F4B9-289E-BB22-0A4E1F4E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7" y="70790"/>
            <a:ext cx="1594865" cy="159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3861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F676C3-37CC-D353-7439-82704ED9FBBE}"/>
              </a:ext>
            </a:extLst>
          </p:cNvPr>
          <p:cNvSpPr/>
          <p:nvPr/>
        </p:nvSpPr>
        <p:spPr>
          <a:xfrm>
            <a:off x="11284474" y="-1"/>
            <a:ext cx="1012789" cy="6858000"/>
          </a:xfrm>
          <a:prstGeom prst="rect">
            <a:avLst/>
          </a:prstGeom>
          <a:solidFill>
            <a:srgbClr val="DDC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DAE57-1BF1-34FA-DB83-72EAF147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016" y="158338"/>
            <a:ext cx="4539984" cy="872351"/>
          </a:xfrm>
        </p:spPr>
        <p:txBody>
          <a:bodyPr>
            <a:normAutofit/>
          </a:bodyPr>
          <a:lstStyle/>
          <a:p>
            <a:r>
              <a:rPr lang="bg-BG" sz="54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Състезания</a:t>
            </a:r>
            <a:endParaRPr lang="en-US" sz="48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FAAC7-BAD8-5E8B-6BEC-0019A217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279" y="1118241"/>
            <a:ext cx="4296050" cy="3084517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Габриел Горанов  8 Б клас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 - 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Специална награда и награда за блестяща и иновативна проучвателна проектна работа в сферата на информатиката на Девета сесия на Ученическия институт на БАН 2022 г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6" name="Graphic 15" descr="Open book outline">
            <a:extLst>
              <a:ext uri="{FF2B5EF4-FFF2-40B4-BE49-F238E27FC236}">
                <a16:creationId xmlns:a16="http://schemas.microsoft.com/office/drawing/2014/main" id="{B62BC655-7C8E-DBC5-B6D7-B0B63ADE897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53798">
            <a:off x="12779858" y="-219998"/>
            <a:ext cx="193526" cy="193526"/>
          </a:xfrm>
          <a:prstGeom prst="rect">
            <a:avLst/>
          </a:prstGeom>
        </p:spPr>
      </p:pic>
      <p:pic>
        <p:nvPicPr>
          <p:cNvPr id="17" name="Graphic 16" descr="Cylinder outline">
            <a:extLst>
              <a:ext uri="{FF2B5EF4-FFF2-40B4-BE49-F238E27FC236}">
                <a16:creationId xmlns:a16="http://schemas.microsoft.com/office/drawing/2014/main" id="{506F42A8-88D8-A2B0-4546-C0825D2AE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53138">
            <a:off x="-1968043" y="1678935"/>
            <a:ext cx="1392924" cy="1392924"/>
          </a:xfrm>
          <a:prstGeom prst="rect">
            <a:avLst/>
          </a:prstGeom>
        </p:spPr>
      </p:pic>
      <p:pic>
        <p:nvPicPr>
          <p:cNvPr id="21" name="Graphic 20" descr="Trigonometry outline">
            <a:extLst>
              <a:ext uri="{FF2B5EF4-FFF2-40B4-BE49-F238E27FC236}">
                <a16:creationId xmlns:a16="http://schemas.microsoft.com/office/drawing/2014/main" id="{28DE8183-6243-047C-464E-5A1D6825D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162835">
            <a:off x="-1470043" y="5541439"/>
            <a:ext cx="1240277" cy="1240277"/>
          </a:xfrm>
          <a:prstGeom prst="rect">
            <a:avLst/>
          </a:prstGeom>
        </p:spPr>
      </p:pic>
      <p:pic>
        <p:nvPicPr>
          <p:cNvPr id="23" name="Graphic 22" descr="Pyramid Shape outline">
            <a:extLst>
              <a:ext uri="{FF2B5EF4-FFF2-40B4-BE49-F238E27FC236}">
                <a16:creationId xmlns:a16="http://schemas.microsoft.com/office/drawing/2014/main" id="{0A7AA9F9-2C46-8FA3-B21C-CC50F2F37F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656218">
            <a:off x="-2035704" y="4638725"/>
            <a:ext cx="1336357" cy="1336357"/>
          </a:xfrm>
          <a:prstGeom prst="rect">
            <a:avLst/>
          </a:prstGeom>
        </p:spPr>
      </p:pic>
      <p:pic>
        <p:nvPicPr>
          <p:cNvPr id="25" name="Graphic 24" descr="Golden Ratio outline">
            <a:extLst>
              <a:ext uri="{FF2B5EF4-FFF2-40B4-BE49-F238E27FC236}">
                <a16:creationId xmlns:a16="http://schemas.microsoft.com/office/drawing/2014/main" id="{3842F191-211F-2374-5543-A67D3D804E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171442">
            <a:off x="-1807978" y="3477323"/>
            <a:ext cx="1465877" cy="146587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6E54D9-951D-A25E-09D6-3D6DDA989807}"/>
              </a:ext>
            </a:extLst>
          </p:cNvPr>
          <p:cNvSpPr/>
          <p:nvPr/>
        </p:nvSpPr>
        <p:spPr>
          <a:xfrm>
            <a:off x="0" y="0"/>
            <a:ext cx="1012789" cy="6858000"/>
          </a:xfrm>
          <a:prstGeom prst="rect">
            <a:avLst/>
          </a:prstGeom>
          <a:solidFill>
            <a:srgbClr val="B6A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32A7C30-F4B9-289E-BB22-0A4E1F4E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7" y="70790"/>
            <a:ext cx="1594865" cy="159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erson standing at a podium with a projection screen&#10;&#10;Description automatically generated with low confidence">
            <a:extLst>
              <a:ext uri="{FF2B5EF4-FFF2-40B4-BE49-F238E27FC236}">
                <a16:creationId xmlns:a16="http://schemas.microsoft.com/office/drawing/2014/main" id="{48A665A5-2440-957A-55D2-504EEE71D5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61413" y="158338"/>
            <a:ext cx="5681730" cy="4261298"/>
          </a:xfrm>
          <a:prstGeom prst="rect">
            <a:avLst/>
          </a:prstGeom>
          <a:ln w="76200">
            <a:solidFill>
              <a:srgbClr val="9D83A5"/>
            </a:solidFill>
          </a:ln>
        </p:spPr>
      </p:pic>
      <p:pic>
        <p:nvPicPr>
          <p:cNvPr id="9" name="Picture 8" descr="A person sitting at a desk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B8516A68-068B-8427-96AC-78DFC82930D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576" y="3559277"/>
            <a:ext cx="4179710" cy="3134782"/>
          </a:xfrm>
          <a:prstGeom prst="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</p:pic>
      <p:pic>
        <p:nvPicPr>
          <p:cNvPr id="18" name="Graphic 17" descr="Internet outline">
            <a:extLst>
              <a:ext uri="{FF2B5EF4-FFF2-40B4-BE49-F238E27FC236}">
                <a16:creationId xmlns:a16="http://schemas.microsoft.com/office/drawing/2014/main" id="{234FD3FF-08CB-2C55-F267-D9C483A8C24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53506">
            <a:off x="1309650" y="4831987"/>
            <a:ext cx="2033044" cy="2033044"/>
          </a:xfrm>
          <a:prstGeom prst="rect">
            <a:avLst/>
          </a:prstGeom>
        </p:spPr>
      </p:pic>
      <p:pic>
        <p:nvPicPr>
          <p:cNvPr id="20" name="Graphic 19" descr="Programmer male outline">
            <a:extLst>
              <a:ext uri="{FF2B5EF4-FFF2-40B4-BE49-F238E27FC236}">
                <a16:creationId xmlns:a16="http://schemas.microsoft.com/office/drawing/2014/main" id="{38CCF04E-43A7-A10A-4F36-3B4C514E21F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049643">
            <a:off x="3729191" y="3955458"/>
            <a:ext cx="1582982" cy="15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632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F676C3-37CC-D353-7439-82704ED9FBBE}"/>
              </a:ext>
            </a:extLst>
          </p:cNvPr>
          <p:cNvSpPr/>
          <p:nvPr/>
        </p:nvSpPr>
        <p:spPr>
          <a:xfrm>
            <a:off x="11284474" y="-1"/>
            <a:ext cx="1012789" cy="6858000"/>
          </a:xfrm>
          <a:prstGeom prst="rect">
            <a:avLst/>
          </a:prstGeom>
          <a:solidFill>
            <a:srgbClr val="DDC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DAE57-1BF1-34FA-DB83-72EAF147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016" y="158338"/>
            <a:ext cx="4539984" cy="872351"/>
          </a:xfrm>
        </p:spPr>
        <p:txBody>
          <a:bodyPr>
            <a:normAutofit/>
          </a:bodyPr>
          <a:lstStyle/>
          <a:p>
            <a:r>
              <a:rPr lang="bg-BG" sz="54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Състезания</a:t>
            </a:r>
            <a:endParaRPr lang="en-US" sz="48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FAAC7-BAD8-5E8B-6BEC-0019A217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279" y="1118241"/>
            <a:ext cx="4296050" cy="308451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Участие в състезание по информатика и визуални изкуства 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Аз мога тук и сега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”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i="1" dirty="0" smtClean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град 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Девин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6" name="Graphic 15" descr="Open book outline">
            <a:extLst>
              <a:ext uri="{FF2B5EF4-FFF2-40B4-BE49-F238E27FC236}">
                <a16:creationId xmlns:a16="http://schemas.microsoft.com/office/drawing/2014/main" id="{B62BC655-7C8E-DBC5-B6D7-B0B63ADE897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53798">
            <a:off x="12779858" y="-219998"/>
            <a:ext cx="193526" cy="193526"/>
          </a:xfrm>
          <a:prstGeom prst="rect">
            <a:avLst/>
          </a:prstGeom>
        </p:spPr>
      </p:pic>
      <p:pic>
        <p:nvPicPr>
          <p:cNvPr id="18" name="Graphic 17" descr="Internet outline">
            <a:extLst>
              <a:ext uri="{FF2B5EF4-FFF2-40B4-BE49-F238E27FC236}">
                <a16:creationId xmlns:a16="http://schemas.microsoft.com/office/drawing/2014/main" id="{234FD3FF-08CB-2C55-F267-D9C483A8C2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559867" y="976505"/>
            <a:ext cx="54184" cy="54184"/>
          </a:xfrm>
          <a:prstGeom prst="rect">
            <a:avLst/>
          </a:prstGeom>
        </p:spPr>
      </p:pic>
      <p:pic>
        <p:nvPicPr>
          <p:cNvPr id="20" name="Graphic 19" descr="Programmer male outline">
            <a:extLst>
              <a:ext uri="{FF2B5EF4-FFF2-40B4-BE49-F238E27FC236}">
                <a16:creationId xmlns:a16="http://schemas.microsoft.com/office/drawing/2014/main" id="{38CCF04E-43A7-A10A-4F36-3B4C514E21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76655" y="-1"/>
            <a:ext cx="1420608" cy="1420608"/>
          </a:xfrm>
          <a:prstGeom prst="rect">
            <a:avLst/>
          </a:prstGeom>
        </p:spPr>
      </p:pic>
      <p:pic>
        <p:nvPicPr>
          <p:cNvPr id="8" name="Picture 7" descr="A group of people wearing matching t-shirts&#10;&#10;Description automatically generated">
            <a:extLst>
              <a:ext uri="{FF2B5EF4-FFF2-40B4-BE49-F238E27FC236}">
                <a16:creationId xmlns:a16="http://schemas.microsoft.com/office/drawing/2014/main" id="{CED323E5-8BE1-0F8E-EAE2-0BBB5F2E0B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8" r="5190" b="5815"/>
          <a:stretch/>
        </p:blipFill>
        <p:spPr>
          <a:xfrm>
            <a:off x="6373591" y="1535369"/>
            <a:ext cx="5524166" cy="3787260"/>
          </a:xfrm>
          <a:prstGeom prst="rect">
            <a:avLst/>
          </a:prstGeom>
          <a:ln w="76200">
            <a:solidFill>
              <a:srgbClr val="9D83A5"/>
            </a:solidFill>
          </a:ln>
        </p:spPr>
      </p:pic>
      <p:pic>
        <p:nvPicPr>
          <p:cNvPr id="11" name="Picture 10" descr="A group of people sitting at a table with laptops and books&#10;&#10;Description automatically generated with low confidence">
            <a:extLst>
              <a:ext uri="{FF2B5EF4-FFF2-40B4-BE49-F238E27FC236}">
                <a16:creationId xmlns:a16="http://schemas.microsoft.com/office/drawing/2014/main" id="{84DADBEB-52EE-DB59-3710-57E151BAC7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/>
          <a:stretch/>
        </p:blipFill>
        <p:spPr>
          <a:xfrm>
            <a:off x="1783634" y="2859930"/>
            <a:ext cx="4043339" cy="3713271"/>
          </a:xfrm>
          <a:prstGeom prst="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</p:pic>
      <p:pic>
        <p:nvPicPr>
          <p:cNvPr id="13" name="Graphic 12" descr="Brainstorm outline">
            <a:extLst>
              <a:ext uri="{FF2B5EF4-FFF2-40B4-BE49-F238E27FC236}">
                <a16:creationId xmlns:a16="http://schemas.microsoft.com/office/drawing/2014/main" id="{21807176-95C5-3814-67BB-B582A7D92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96000" y="5524940"/>
            <a:ext cx="1503294" cy="150329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6E54D9-951D-A25E-09D6-3D6DDA989807}"/>
              </a:ext>
            </a:extLst>
          </p:cNvPr>
          <p:cNvSpPr/>
          <p:nvPr/>
        </p:nvSpPr>
        <p:spPr>
          <a:xfrm>
            <a:off x="0" y="0"/>
            <a:ext cx="1012789" cy="6858000"/>
          </a:xfrm>
          <a:prstGeom prst="rect">
            <a:avLst/>
          </a:prstGeom>
          <a:solidFill>
            <a:srgbClr val="B6A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32A7C30-F4B9-289E-BB22-0A4E1F4E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7" y="70790"/>
            <a:ext cx="1594865" cy="159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2946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F676C3-37CC-D353-7439-82704ED9FBBE}"/>
              </a:ext>
            </a:extLst>
          </p:cNvPr>
          <p:cNvSpPr/>
          <p:nvPr/>
        </p:nvSpPr>
        <p:spPr>
          <a:xfrm>
            <a:off x="11284474" y="-1"/>
            <a:ext cx="1012789" cy="6858000"/>
          </a:xfrm>
          <a:prstGeom prst="rect">
            <a:avLst/>
          </a:prstGeom>
          <a:solidFill>
            <a:srgbClr val="DDC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DAE57-1BF1-34FA-DB83-72EAF147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016" y="158338"/>
            <a:ext cx="4539984" cy="872351"/>
          </a:xfrm>
        </p:spPr>
        <p:txBody>
          <a:bodyPr>
            <a:normAutofit/>
          </a:bodyPr>
          <a:lstStyle/>
          <a:p>
            <a:r>
              <a:rPr lang="bg-BG" sz="54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Състезания</a:t>
            </a:r>
            <a:endParaRPr lang="en-US" sz="48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FAAC7-BAD8-5E8B-6BEC-0019A217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279" y="1118241"/>
            <a:ext cx="4296050" cy="3084517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Национално състезание по творческо писане 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на</a:t>
            </a:r>
            <a:r>
              <a:rPr lang="en-US" sz="2400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bg-BG" sz="2400" i="1" dirty="0" smtClean="0">
                <a:solidFill>
                  <a:schemeClr val="accent6">
                    <a:lumMod val="50000"/>
                  </a:schemeClr>
                </a:solidFill>
              </a:rPr>
              <a:t>английски език</a:t>
            </a:r>
            <a:endParaRPr lang="ru-RU" sz="2400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В състезанието по творческо писане на английски език, организирано от НО “Корплюс“, нашият национален победител е Цветелина Крумова от 6 клас.</a:t>
            </a:r>
            <a:endParaRPr lang="en-US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" name="Graphic 15" descr="Open book outline">
            <a:extLst>
              <a:ext uri="{FF2B5EF4-FFF2-40B4-BE49-F238E27FC236}">
                <a16:creationId xmlns:a16="http://schemas.microsoft.com/office/drawing/2014/main" id="{B62BC655-7C8E-DBC5-B6D7-B0B63ADE897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53798">
            <a:off x="12779858" y="-219998"/>
            <a:ext cx="193526" cy="193526"/>
          </a:xfrm>
          <a:prstGeom prst="rect">
            <a:avLst/>
          </a:prstGeom>
        </p:spPr>
      </p:pic>
      <p:pic>
        <p:nvPicPr>
          <p:cNvPr id="18" name="Graphic 17" descr="Internet outline">
            <a:extLst>
              <a:ext uri="{FF2B5EF4-FFF2-40B4-BE49-F238E27FC236}">
                <a16:creationId xmlns:a16="http://schemas.microsoft.com/office/drawing/2014/main" id="{234FD3FF-08CB-2C55-F267-D9C483A8C2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559867" y="976505"/>
            <a:ext cx="54184" cy="54184"/>
          </a:xfrm>
          <a:prstGeom prst="rect">
            <a:avLst/>
          </a:prstGeom>
        </p:spPr>
      </p:pic>
      <p:pic>
        <p:nvPicPr>
          <p:cNvPr id="13" name="Graphic 12" descr="Brainstorm outline">
            <a:extLst>
              <a:ext uri="{FF2B5EF4-FFF2-40B4-BE49-F238E27FC236}">
                <a16:creationId xmlns:a16="http://schemas.microsoft.com/office/drawing/2014/main" id="{21807176-95C5-3814-67BB-B582A7D926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46921" y="4835009"/>
            <a:ext cx="2053842" cy="23280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6E54D9-951D-A25E-09D6-3D6DDA989807}"/>
              </a:ext>
            </a:extLst>
          </p:cNvPr>
          <p:cNvSpPr/>
          <p:nvPr/>
        </p:nvSpPr>
        <p:spPr>
          <a:xfrm>
            <a:off x="-7551" y="-8904"/>
            <a:ext cx="1012789" cy="6858000"/>
          </a:xfrm>
          <a:prstGeom prst="rect">
            <a:avLst/>
          </a:prstGeom>
          <a:solidFill>
            <a:srgbClr val="B6A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32A7C30-F4B9-289E-BB22-0A4E1F4E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7" y="70790"/>
            <a:ext cx="1594865" cy="159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erson holding a certificate&#10;&#10;Description automatically generated with medium confidence">
            <a:extLst>
              <a:ext uri="{FF2B5EF4-FFF2-40B4-BE49-F238E27FC236}">
                <a16:creationId xmlns:a16="http://schemas.microsoft.com/office/drawing/2014/main" id="{AE23276E-F659-1DEF-C8FE-7172726524B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5076" y="1066763"/>
            <a:ext cx="6299295" cy="4724471"/>
          </a:xfrm>
          <a:prstGeom prst="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</p:pic>
      <p:pic>
        <p:nvPicPr>
          <p:cNvPr id="10" name="Graphic 9" descr="Scribble outline">
            <a:extLst>
              <a:ext uri="{FF2B5EF4-FFF2-40B4-BE49-F238E27FC236}">
                <a16:creationId xmlns:a16="http://schemas.microsoft.com/office/drawing/2014/main" id="{EBC11733-1BE6-8418-B19F-A5D5D86112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879567">
            <a:off x="2801563" y="3762637"/>
            <a:ext cx="2083381" cy="208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375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Brainstorm outline">
            <a:extLst>
              <a:ext uri="{FF2B5EF4-FFF2-40B4-BE49-F238E27FC236}">
                <a16:creationId xmlns:a16="http://schemas.microsoft.com/office/drawing/2014/main" id="{37931CEB-AC52-F2C5-10CC-6B8714C213A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7770" y="6400478"/>
            <a:ext cx="270395" cy="3064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F676C3-37CC-D353-7439-82704ED9FBBE}"/>
              </a:ext>
            </a:extLst>
          </p:cNvPr>
          <p:cNvSpPr/>
          <p:nvPr/>
        </p:nvSpPr>
        <p:spPr>
          <a:xfrm>
            <a:off x="11284474" y="-1"/>
            <a:ext cx="1012789" cy="6858000"/>
          </a:xfrm>
          <a:prstGeom prst="rect">
            <a:avLst/>
          </a:prstGeom>
          <a:solidFill>
            <a:srgbClr val="DDC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DAE57-1BF1-34FA-DB83-72EAF147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016" y="158338"/>
            <a:ext cx="4539984" cy="872351"/>
          </a:xfrm>
        </p:spPr>
        <p:txBody>
          <a:bodyPr>
            <a:normAutofit/>
          </a:bodyPr>
          <a:lstStyle/>
          <a:p>
            <a:r>
              <a:rPr lang="bg-BG" sz="54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Състезания</a:t>
            </a:r>
            <a:endParaRPr lang="en-US" sz="48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FAAC7-BAD8-5E8B-6BEC-0019A217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034" y="1232452"/>
            <a:ext cx="4853442" cy="4572000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Международното състезание по АЕ „Kangaroo Global Linguistic”.</a:t>
            </a:r>
          </a:p>
          <a:p>
            <a:pPr marL="0" indent="0" algn="just">
              <a:buNone/>
            </a:pP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Даян Иванов 5 клас – 3 място на национален кръг на 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KGL.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US" sz="2400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От 31 участници в училищния 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кръг 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шест ученици се класираха за националния етап в град Казанлък. </a:t>
            </a:r>
          </a:p>
          <a:p>
            <a:pPr marL="0" indent="0" algn="just">
              <a:buNone/>
            </a:pP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Максимален брой точки, 100  от 100 възможни, получиха Даян Иванов,5 клас, Кристиян Сергеев и Гергана Игнатова от 6 клас. </a:t>
            </a:r>
          </a:p>
          <a:p>
            <a:pPr marL="0" indent="0" algn="just">
              <a:buNone/>
            </a:pP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Давид Реджай от 8 б клас се яви на най-високото ниво, В2, като постигна  96 точки. Похвала заслужават всички участници в KGL</a:t>
            </a:r>
            <a:endParaRPr lang="en-US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" name="Graphic 15" descr="Open book outline">
            <a:extLst>
              <a:ext uri="{FF2B5EF4-FFF2-40B4-BE49-F238E27FC236}">
                <a16:creationId xmlns:a16="http://schemas.microsoft.com/office/drawing/2014/main" id="{B62BC655-7C8E-DBC5-B6D7-B0B63ADE89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53798">
            <a:off x="12779858" y="-219998"/>
            <a:ext cx="193526" cy="193526"/>
          </a:xfrm>
          <a:prstGeom prst="rect">
            <a:avLst/>
          </a:prstGeom>
        </p:spPr>
      </p:pic>
      <p:pic>
        <p:nvPicPr>
          <p:cNvPr id="18" name="Graphic 17" descr="Internet outline">
            <a:extLst>
              <a:ext uri="{FF2B5EF4-FFF2-40B4-BE49-F238E27FC236}">
                <a16:creationId xmlns:a16="http://schemas.microsoft.com/office/drawing/2014/main" id="{234FD3FF-08CB-2C55-F267-D9C483A8C2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1559867" y="976505"/>
            <a:ext cx="54184" cy="54184"/>
          </a:xfrm>
          <a:prstGeom prst="rect">
            <a:avLst/>
          </a:prstGeom>
        </p:spPr>
      </p:pic>
      <p:pic>
        <p:nvPicPr>
          <p:cNvPr id="13" name="Graphic 12" descr="Brainstorm outline">
            <a:extLst>
              <a:ext uri="{FF2B5EF4-FFF2-40B4-BE49-F238E27FC236}">
                <a16:creationId xmlns:a16="http://schemas.microsoft.com/office/drawing/2014/main" id="{21807176-95C5-3814-67BB-B582A7D9266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574789" y="6599583"/>
            <a:ext cx="112501" cy="1125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6E54D9-951D-A25E-09D6-3D6DDA989807}"/>
              </a:ext>
            </a:extLst>
          </p:cNvPr>
          <p:cNvSpPr/>
          <p:nvPr/>
        </p:nvSpPr>
        <p:spPr>
          <a:xfrm>
            <a:off x="0" y="0"/>
            <a:ext cx="1012789" cy="6858000"/>
          </a:xfrm>
          <a:prstGeom prst="rect">
            <a:avLst/>
          </a:prstGeom>
          <a:solidFill>
            <a:srgbClr val="B6A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32A7C30-F4B9-289E-BB22-0A4E1F4E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7" y="70790"/>
            <a:ext cx="1594865" cy="159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276" y="97210"/>
            <a:ext cx="5565724" cy="4174293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Graphic 5" descr="Scribble outline">
            <a:extLst>
              <a:ext uri="{FF2B5EF4-FFF2-40B4-BE49-F238E27FC236}">
                <a16:creationId xmlns:a16="http://schemas.microsoft.com/office/drawing/2014/main" id="{F6B7812A-F750-B2DF-1C60-98F7EC506F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004937">
            <a:off x="10621676" y="3820266"/>
            <a:ext cx="1890617" cy="18906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69DBC0-B20E-8E3D-98AB-00A484D6917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739" t="1112" r="1305" b="1642"/>
          <a:stretch/>
        </p:blipFill>
        <p:spPr>
          <a:xfrm rot="16200000">
            <a:off x="7010699" y="2953849"/>
            <a:ext cx="2842349" cy="4276269"/>
          </a:xfrm>
          <a:prstGeom prst="rect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</p:pic>
      <p:pic>
        <p:nvPicPr>
          <p:cNvPr id="10" name="Graphic 9" descr="Diploma roll outline">
            <a:extLst>
              <a:ext uri="{FF2B5EF4-FFF2-40B4-BE49-F238E27FC236}">
                <a16:creationId xmlns:a16="http://schemas.microsoft.com/office/drawing/2014/main" id="{57A7E7BD-BFBF-BFBF-A7C3-2320D410DA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820634">
            <a:off x="1063932" y="5261346"/>
            <a:ext cx="1627730" cy="162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187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71C4C2-64B3-1E3D-8E4C-8AC70E17FD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9" t="1112" r="1305" b="1642"/>
          <a:stretch/>
        </p:blipFill>
        <p:spPr>
          <a:xfrm rot="16200000">
            <a:off x="-1017848" y="5144286"/>
            <a:ext cx="2842349" cy="45719"/>
          </a:xfrm>
          <a:prstGeom prst="rect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F676C3-37CC-D353-7439-82704ED9FBBE}"/>
              </a:ext>
            </a:extLst>
          </p:cNvPr>
          <p:cNvSpPr/>
          <p:nvPr/>
        </p:nvSpPr>
        <p:spPr>
          <a:xfrm>
            <a:off x="11284474" y="-1"/>
            <a:ext cx="1012789" cy="6858000"/>
          </a:xfrm>
          <a:prstGeom prst="rect">
            <a:avLst/>
          </a:prstGeom>
          <a:solidFill>
            <a:srgbClr val="DDC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DAE57-1BF1-34FA-DB83-72EAF147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016" y="158338"/>
            <a:ext cx="4539984" cy="872351"/>
          </a:xfrm>
        </p:spPr>
        <p:txBody>
          <a:bodyPr>
            <a:normAutofit/>
          </a:bodyPr>
          <a:lstStyle/>
          <a:p>
            <a:r>
              <a:rPr lang="bg-BG" sz="54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Състезания</a:t>
            </a:r>
            <a:endParaRPr lang="en-US" sz="48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FAAC7-BAD8-5E8B-6BEC-0019A217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6006" y="1602469"/>
            <a:ext cx="4837690" cy="308451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Участие в 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състезанието</a:t>
            </a:r>
            <a:r>
              <a:rPr lang="en-US" sz="2400" i="1" dirty="0" smtClean="0">
                <a:solidFill>
                  <a:schemeClr val="accent6">
                    <a:lumMod val="50000"/>
                  </a:schemeClr>
                </a:solidFill>
              </a:rPr>
              <a:t> ,,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Пътешествие 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биологията</a:t>
            </a:r>
            <a:r>
              <a:rPr lang="en-US" sz="2400" i="1" dirty="0" smtClean="0">
                <a:solidFill>
                  <a:schemeClr val="accent6">
                    <a:lumMod val="50000"/>
                  </a:schemeClr>
                </a:solidFill>
              </a:rPr>
              <a:t>”,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организирано от Пловдивски университет</a:t>
            </a:r>
          </a:p>
          <a:p>
            <a:pPr marL="0" indent="0" algn="just">
              <a:buNone/>
            </a:pPr>
            <a:endParaRPr lang="en-US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" name="Graphic 15" descr="Open book outline">
            <a:extLst>
              <a:ext uri="{FF2B5EF4-FFF2-40B4-BE49-F238E27FC236}">
                <a16:creationId xmlns:a16="http://schemas.microsoft.com/office/drawing/2014/main" id="{B62BC655-7C8E-DBC5-B6D7-B0B63ADE89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53798">
            <a:off x="12779858" y="-219998"/>
            <a:ext cx="193526" cy="193526"/>
          </a:xfrm>
          <a:prstGeom prst="rect">
            <a:avLst/>
          </a:prstGeom>
        </p:spPr>
      </p:pic>
      <p:pic>
        <p:nvPicPr>
          <p:cNvPr id="18" name="Graphic 17" descr="Internet outline">
            <a:extLst>
              <a:ext uri="{FF2B5EF4-FFF2-40B4-BE49-F238E27FC236}">
                <a16:creationId xmlns:a16="http://schemas.microsoft.com/office/drawing/2014/main" id="{234FD3FF-08CB-2C55-F267-D9C483A8C24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1559867" y="976505"/>
            <a:ext cx="54184" cy="54184"/>
          </a:xfrm>
          <a:prstGeom prst="rect">
            <a:avLst/>
          </a:prstGeom>
        </p:spPr>
      </p:pic>
      <p:pic>
        <p:nvPicPr>
          <p:cNvPr id="8" name="Picture 7" descr="A group of people wearing matching t-shirts&#10;&#10;Description automatically generated">
            <a:extLst>
              <a:ext uri="{FF2B5EF4-FFF2-40B4-BE49-F238E27FC236}">
                <a16:creationId xmlns:a16="http://schemas.microsoft.com/office/drawing/2014/main" id="{CED323E5-8BE1-0F8E-EAE2-0BBB5F2E0B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8" r="5190" b="5815"/>
          <a:stretch/>
        </p:blipFill>
        <p:spPr>
          <a:xfrm>
            <a:off x="274424" y="312856"/>
            <a:ext cx="303525" cy="3787260"/>
          </a:xfrm>
          <a:prstGeom prst="rect">
            <a:avLst/>
          </a:prstGeom>
          <a:ln w="76200">
            <a:solidFill>
              <a:srgbClr val="9D83A5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6E54D9-951D-A25E-09D6-3D6DDA989807}"/>
              </a:ext>
            </a:extLst>
          </p:cNvPr>
          <p:cNvSpPr/>
          <p:nvPr/>
        </p:nvSpPr>
        <p:spPr>
          <a:xfrm>
            <a:off x="0" y="0"/>
            <a:ext cx="1012789" cy="6858000"/>
          </a:xfrm>
          <a:prstGeom prst="rect">
            <a:avLst/>
          </a:prstGeom>
          <a:solidFill>
            <a:srgbClr val="B6A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32A7C30-F4B9-289E-BB22-0A4E1F4E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7" y="70790"/>
            <a:ext cx="1594865" cy="159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6B26F09-487C-3565-1B9F-522DDC1C7F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582" y="312856"/>
            <a:ext cx="5696494" cy="3718854"/>
          </a:xfrm>
          <a:prstGeom prst="rect">
            <a:avLst/>
          </a:prstGeom>
          <a:ln w="76200">
            <a:solidFill>
              <a:srgbClr val="6FA58D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ACE40E-9DAD-DF87-8A1F-66FF0BE085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557" y="3510180"/>
            <a:ext cx="4926139" cy="3189482"/>
          </a:xfrm>
          <a:prstGeom prst="rect">
            <a:avLst/>
          </a:prstGeom>
          <a:ln w="76200">
            <a:solidFill>
              <a:srgbClr val="A8B196"/>
            </a:solidFill>
          </a:ln>
        </p:spPr>
      </p:pic>
      <p:pic>
        <p:nvPicPr>
          <p:cNvPr id="14" name="Graphic 13" descr="DNA outline">
            <a:extLst>
              <a:ext uri="{FF2B5EF4-FFF2-40B4-BE49-F238E27FC236}">
                <a16:creationId xmlns:a16="http://schemas.microsoft.com/office/drawing/2014/main" id="{FEC34F6A-BC07-C700-E56F-204225E412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434520">
            <a:off x="7634756" y="4332857"/>
            <a:ext cx="1171765" cy="1171765"/>
          </a:xfrm>
          <a:prstGeom prst="rect">
            <a:avLst/>
          </a:prstGeom>
        </p:spPr>
      </p:pic>
      <p:pic>
        <p:nvPicPr>
          <p:cNvPr id="19" name="Graphic 18" descr="Petri Dish with solid fill">
            <a:extLst>
              <a:ext uri="{FF2B5EF4-FFF2-40B4-BE49-F238E27FC236}">
                <a16:creationId xmlns:a16="http://schemas.microsoft.com/office/drawing/2014/main" id="{7D72AC83-EE52-0B38-D776-D7B191B7D3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976360">
            <a:off x="8849161" y="5035970"/>
            <a:ext cx="1626704" cy="1626704"/>
          </a:xfrm>
          <a:prstGeom prst="rect">
            <a:avLst/>
          </a:prstGeom>
        </p:spPr>
      </p:pic>
      <p:pic>
        <p:nvPicPr>
          <p:cNvPr id="22" name="Graphic 21" descr="Lungs outline">
            <a:extLst>
              <a:ext uri="{FF2B5EF4-FFF2-40B4-BE49-F238E27FC236}">
                <a16:creationId xmlns:a16="http://schemas.microsoft.com/office/drawing/2014/main" id="{D017031A-C86C-93D9-DAC5-23465CB0E9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015002">
            <a:off x="6274004" y="5343497"/>
            <a:ext cx="1401417" cy="1401417"/>
          </a:xfrm>
          <a:prstGeom prst="rect">
            <a:avLst/>
          </a:prstGeom>
        </p:spPr>
      </p:pic>
      <p:pic>
        <p:nvPicPr>
          <p:cNvPr id="24" name="Graphic 23" descr="Heart organ outline">
            <a:extLst>
              <a:ext uri="{FF2B5EF4-FFF2-40B4-BE49-F238E27FC236}">
                <a16:creationId xmlns:a16="http://schemas.microsoft.com/office/drawing/2014/main" id="{98652D5C-14ED-1CC1-E92F-E8F416ED1A7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21100999">
            <a:off x="10568990" y="4392588"/>
            <a:ext cx="1217554" cy="1217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02288A-6B2A-6F8D-79FB-2B8ABB5E7148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0547" y="432991"/>
            <a:ext cx="678000" cy="508500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840127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DAE57-1BF1-34FA-DB83-72EAF147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347" y="157952"/>
            <a:ext cx="4823845" cy="1497465"/>
          </a:xfrm>
        </p:spPr>
        <p:txBody>
          <a:bodyPr>
            <a:normAutofit fontScale="90000"/>
          </a:bodyPr>
          <a:lstStyle/>
          <a:p>
            <a:r>
              <a:rPr lang="bg-BG" sz="54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Школа по програмиране</a:t>
            </a:r>
            <a:endParaRPr lang="en-US" sz="48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FAAC7-BAD8-5E8B-6BEC-0019A217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049" y="2039534"/>
            <a:ext cx="4474119" cy="2339035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bg-BG" sz="2400" i="1" dirty="0">
                <a:solidFill>
                  <a:schemeClr val="accent6">
                    <a:lumMod val="50000"/>
                  </a:schemeClr>
                </a:solidFill>
              </a:rPr>
              <a:t>Учениците на ПМПГ „Св. Климент Охридски“ успешно завършиха школата по програмиране на нашия партньор „Училищна Телерик Академия“ – „Разработка на игри“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bg-BG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US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32A7C30-F4B9-289E-BB22-0A4E1F4E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00" y="129155"/>
            <a:ext cx="1594865" cy="159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 descr="Books with solid fill">
            <a:extLst>
              <a:ext uri="{FF2B5EF4-FFF2-40B4-BE49-F238E27FC236}">
                <a16:creationId xmlns:a16="http://schemas.microsoft.com/office/drawing/2014/main" id="{856FBFFF-9BBB-7112-28A0-9CB0FA12CF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85363" y="6609755"/>
            <a:ext cx="229239" cy="229239"/>
          </a:xfrm>
          <a:prstGeom prst="rect">
            <a:avLst/>
          </a:prstGeom>
        </p:spPr>
      </p:pic>
      <p:pic>
        <p:nvPicPr>
          <p:cNvPr id="16" name="Graphic 15" descr="Open book outline">
            <a:extLst>
              <a:ext uri="{FF2B5EF4-FFF2-40B4-BE49-F238E27FC236}">
                <a16:creationId xmlns:a16="http://schemas.microsoft.com/office/drawing/2014/main" id="{B62BC655-7C8E-DBC5-B6D7-B0B63ADE897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153798">
            <a:off x="12779858" y="-219998"/>
            <a:ext cx="193526" cy="19352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3092102-9AFC-EDBC-CAF2-AADF0740AC20}"/>
              </a:ext>
            </a:extLst>
          </p:cNvPr>
          <p:cNvGrpSpPr/>
          <p:nvPr/>
        </p:nvGrpSpPr>
        <p:grpSpPr>
          <a:xfrm>
            <a:off x="555553" y="4118261"/>
            <a:ext cx="3413332" cy="3165798"/>
            <a:chOff x="283784" y="4986457"/>
            <a:chExt cx="2284923" cy="2284923"/>
          </a:xfrm>
        </p:grpSpPr>
        <p:pic>
          <p:nvPicPr>
            <p:cNvPr id="14" name="Graphic 13" descr="Computer outline">
              <a:extLst>
                <a:ext uri="{FF2B5EF4-FFF2-40B4-BE49-F238E27FC236}">
                  <a16:creationId xmlns:a16="http://schemas.microsoft.com/office/drawing/2014/main" id="{D8B874B8-197F-609D-87EE-FB67DD693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83784" y="4986457"/>
              <a:ext cx="2284923" cy="2284923"/>
            </a:xfrm>
            <a:prstGeom prst="rect">
              <a:avLst/>
            </a:prstGeom>
          </p:spPr>
        </p:pic>
        <p:pic>
          <p:nvPicPr>
            <p:cNvPr id="18" name="Graphic 17" descr="Cmd Terminal outline">
              <a:extLst>
                <a:ext uri="{FF2B5EF4-FFF2-40B4-BE49-F238E27FC236}">
                  <a16:creationId xmlns:a16="http://schemas.microsoft.com/office/drawing/2014/main" id="{83EE0940-90DC-5CA0-BA65-BB4E1F9A6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31817" y="5398851"/>
              <a:ext cx="1341340" cy="1210904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E6E54D9-951D-A25E-09D6-3D6DDA989807}"/>
              </a:ext>
            </a:extLst>
          </p:cNvPr>
          <p:cNvSpPr/>
          <p:nvPr/>
        </p:nvSpPr>
        <p:spPr>
          <a:xfrm>
            <a:off x="11273245" y="0"/>
            <a:ext cx="1012789" cy="6858000"/>
          </a:xfrm>
          <a:prstGeom prst="rect">
            <a:avLst/>
          </a:prstGeom>
          <a:solidFill>
            <a:srgbClr val="B6A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45" y="1827865"/>
            <a:ext cx="6107723" cy="4580792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255" y="434804"/>
            <a:ext cx="2219613" cy="822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16136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F676C3-37CC-D353-7439-82704ED9FBBE}"/>
              </a:ext>
            </a:extLst>
          </p:cNvPr>
          <p:cNvSpPr/>
          <p:nvPr/>
        </p:nvSpPr>
        <p:spPr>
          <a:xfrm>
            <a:off x="11284474" y="-1"/>
            <a:ext cx="1012789" cy="6858000"/>
          </a:xfrm>
          <a:prstGeom prst="rect">
            <a:avLst/>
          </a:prstGeom>
          <a:solidFill>
            <a:srgbClr val="DDC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DAE57-1BF1-34FA-DB83-72EAF147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016" y="158338"/>
            <a:ext cx="5982920" cy="872351"/>
          </a:xfrm>
        </p:spPr>
        <p:txBody>
          <a:bodyPr>
            <a:normAutofit fontScale="90000"/>
          </a:bodyPr>
          <a:lstStyle/>
          <a:p>
            <a:r>
              <a:rPr lang="bg-BG" sz="54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Химия и биология</a:t>
            </a:r>
            <a:endParaRPr lang="en-US" sz="48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FAAC7-BAD8-5E8B-6BEC-0019A217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7636" y="1118241"/>
            <a:ext cx="4893679" cy="2029405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bg-BG" sz="2400" i="1" dirty="0">
                <a:solidFill>
                  <a:schemeClr val="accent6">
                    <a:lumMod val="50000"/>
                  </a:schemeClr>
                </a:solidFill>
              </a:rPr>
              <a:t>Младите биолози работят съвместно с БЧК, РИОСВ, РЗИ и други обществени организации. В ПМПГ са сформирани клубове по интереси „Млад биолог“ и „Природа“. Работи се по европейски проекти, свързани с екологията.</a:t>
            </a:r>
            <a:endParaRPr lang="en-US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" name="Graphic 15" descr="Open book outline">
            <a:extLst>
              <a:ext uri="{FF2B5EF4-FFF2-40B4-BE49-F238E27FC236}">
                <a16:creationId xmlns:a16="http://schemas.microsoft.com/office/drawing/2014/main" id="{B62BC655-7C8E-DBC5-B6D7-B0B63ADE897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53798">
            <a:off x="12779858" y="-219998"/>
            <a:ext cx="193526" cy="19352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032A7C30-F4B9-289E-BB22-0A4E1F4E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7" y="70790"/>
            <a:ext cx="1594865" cy="159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phic 17" descr="Internet outline">
            <a:extLst>
              <a:ext uri="{FF2B5EF4-FFF2-40B4-BE49-F238E27FC236}">
                <a16:creationId xmlns:a16="http://schemas.microsoft.com/office/drawing/2014/main" id="{234FD3FF-08CB-2C55-F267-D9C483A8C24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1559867" y="976505"/>
            <a:ext cx="54184" cy="541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6E54D9-951D-A25E-09D6-3D6DDA989807}"/>
              </a:ext>
            </a:extLst>
          </p:cNvPr>
          <p:cNvSpPr/>
          <p:nvPr/>
        </p:nvSpPr>
        <p:spPr>
          <a:xfrm>
            <a:off x="11284474" y="-1"/>
            <a:ext cx="1012789" cy="6858000"/>
          </a:xfrm>
          <a:prstGeom prst="rect">
            <a:avLst/>
          </a:prstGeom>
          <a:solidFill>
            <a:srgbClr val="B6A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wo women wearing blue hats holding a poster&#10;&#10;Description automatically generated with low confidence">
            <a:extLst>
              <a:ext uri="{FF2B5EF4-FFF2-40B4-BE49-F238E27FC236}">
                <a16:creationId xmlns:a16="http://schemas.microsoft.com/office/drawing/2014/main" id="{95889B06-1839-EC9D-5A64-C2F72BBD4D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" y="3210533"/>
            <a:ext cx="2684834" cy="3579779"/>
          </a:xfrm>
          <a:prstGeom prst="rect">
            <a:avLst/>
          </a:prstGeom>
          <a:ln w="57150">
            <a:solidFill>
              <a:srgbClr val="9D83A5"/>
            </a:solidFill>
          </a:ln>
        </p:spPr>
      </p:pic>
      <p:pic>
        <p:nvPicPr>
          <p:cNvPr id="14" name="Picture 13" descr="A group of people digging a hole in the grass&#10;&#10;Description automatically generated with medium confidence">
            <a:extLst>
              <a:ext uri="{FF2B5EF4-FFF2-40B4-BE49-F238E27FC236}">
                <a16:creationId xmlns:a16="http://schemas.microsoft.com/office/drawing/2014/main" id="{1901C567-3D3E-D4A5-95A8-4B5FC4238B5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536" y="3210533"/>
            <a:ext cx="2710305" cy="3598821"/>
          </a:xfrm>
          <a:prstGeom prst="rect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</p:pic>
      <p:pic>
        <p:nvPicPr>
          <p:cNvPr id="19" name="Picture 18" descr="A picture containing birthday cake, child art, wall, indoor&#10;&#10;Description automatically generated">
            <a:extLst>
              <a:ext uri="{FF2B5EF4-FFF2-40B4-BE49-F238E27FC236}">
                <a16:creationId xmlns:a16="http://schemas.microsoft.com/office/drawing/2014/main" id="{E0BBA6EF-EF5E-4E9B-65C6-34FDA63FDE6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98071" y="3210531"/>
            <a:ext cx="2684836" cy="3579781"/>
          </a:xfrm>
          <a:prstGeom prst="rect">
            <a:avLst/>
          </a:prstGeom>
          <a:ln w="57150">
            <a:solidFill>
              <a:srgbClr val="6FA58D"/>
            </a:solidFill>
          </a:ln>
        </p:spPr>
      </p:pic>
      <p:pic>
        <p:nvPicPr>
          <p:cNvPr id="7" name="Picture 6" descr="A picture containing clothing, person, furniture, footwear&#10;&#10;Description automatically generated">
            <a:extLst>
              <a:ext uri="{FF2B5EF4-FFF2-40B4-BE49-F238E27FC236}">
                <a16:creationId xmlns:a16="http://schemas.microsoft.com/office/drawing/2014/main" id="{C0DEBE80-955E-C156-4DD1-834E63BF93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08" y="3229573"/>
            <a:ext cx="2684835" cy="3579781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2" name="Graphic 21" descr="Petri Dish with solid fill">
            <a:extLst>
              <a:ext uri="{FF2B5EF4-FFF2-40B4-BE49-F238E27FC236}">
                <a16:creationId xmlns:a16="http://schemas.microsoft.com/office/drawing/2014/main" id="{8A61861D-9853-21FB-0B7D-3F84BCFD3E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976360">
            <a:off x="9317261" y="217337"/>
            <a:ext cx="1626704" cy="162670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206CBCF2-D8C9-45F9-2FD4-63B0703C8373}"/>
              </a:ext>
            </a:extLst>
          </p:cNvPr>
          <p:cNvGrpSpPr/>
          <p:nvPr/>
        </p:nvGrpSpPr>
        <p:grpSpPr>
          <a:xfrm>
            <a:off x="6709186" y="781687"/>
            <a:ext cx="3329263" cy="2239513"/>
            <a:chOff x="6709186" y="781687"/>
            <a:chExt cx="3329263" cy="2239513"/>
          </a:xfrm>
        </p:grpSpPr>
        <p:pic>
          <p:nvPicPr>
            <p:cNvPr id="21" name="Graphic 20" descr="Lungs outline">
              <a:extLst>
                <a:ext uri="{FF2B5EF4-FFF2-40B4-BE49-F238E27FC236}">
                  <a16:creationId xmlns:a16="http://schemas.microsoft.com/office/drawing/2014/main" id="{3F5EF373-AA1C-E926-72AD-29585BDED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0015002">
              <a:off x="6709186" y="1619783"/>
              <a:ext cx="1401417" cy="1401417"/>
            </a:xfrm>
            <a:prstGeom prst="rect">
              <a:avLst/>
            </a:prstGeom>
          </p:spPr>
        </p:pic>
        <p:pic>
          <p:nvPicPr>
            <p:cNvPr id="23" name="Graphic 22" descr="Heart organ outline">
              <a:extLst>
                <a:ext uri="{FF2B5EF4-FFF2-40B4-BE49-F238E27FC236}">
                  <a16:creationId xmlns:a16="http://schemas.microsoft.com/office/drawing/2014/main" id="{80053D56-6A06-6CED-DBC4-F62E33325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21100999">
              <a:off x="8820895" y="1711714"/>
              <a:ext cx="1217554" cy="1217554"/>
            </a:xfrm>
            <a:prstGeom prst="rect">
              <a:avLst/>
            </a:prstGeom>
          </p:spPr>
        </p:pic>
        <p:pic>
          <p:nvPicPr>
            <p:cNvPr id="24" name="Graphic 23" descr="DNA outline">
              <a:extLst>
                <a:ext uri="{FF2B5EF4-FFF2-40B4-BE49-F238E27FC236}">
                  <a16:creationId xmlns:a16="http://schemas.microsoft.com/office/drawing/2014/main" id="{6366E29A-FEA4-4219-A5E3-1916482E5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1434520">
              <a:off x="7827675" y="781687"/>
              <a:ext cx="1171765" cy="117176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6997CEE-4407-669F-5635-4B4DCFC4010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712" y="6030703"/>
            <a:ext cx="1306427" cy="822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911322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F676C3-37CC-D353-7439-82704ED9FBBE}"/>
              </a:ext>
            </a:extLst>
          </p:cNvPr>
          <p:cNvSpPr/>
          <p:nvPr/>
        </p:nvSpPr>
        <p:spPr>
          <a:xfrm>
            <a:off x="11284474" y="-1"/>
            <a:ext cx="1012789" cy="6858000"/>
          </a:xfrm>
          <a:prstGeom prst="rect">
            <a:avLst/>
          </a:prstGeom>
          <a:solidFill>
            <a:srgbClr val="DDC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DAE57-1BF1-34FA-DB83-72EAF147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072" y="24438"/>
            <a:ext cx="5982920" cy="872351"/>
          </a:xfrm>
        </p:spPr>
        <p:txBody>
          <a:bodyPr>
            <a:normAutofit/>
          </a:bodyPr>
          <a:lstStyle/>
          <a:p>
            <a:r>
              <a:rPr lang="bg-BG" sz="54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Проекти</a:t>
            </a:r>
            <a:endParaRPr lang="en-US" sz="48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FAAC7-BAD8-5E8B-6BEC-0019A217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749" y="1231470"/>
            <a:ext cx="5178466" cy="4395058"/>
          </a:xfrm>
        </p:spPr>
        <p:txBody>
          <a:bodyPr>
            <a:normAutofit/>
          </a:bodyPr>
          <a:lstStyle/>
          <a:p>
            <a:pPr indent="0" algn="just">
              <a:buNone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	</a:t>
            </a:r>
            <a:r>
              <a:rPr lang="bg-BG" sz="2400" dirty="0">
                <a:effectLst/>
                <a:ea typeface="Times New Roman" panose="02020603050405020304" pitchFamily="18" charset="0"/>
              </a:rPr>
              <a:t>У</a:t>
            </a:r>
            <a:r>
              <a:rPr lang="ru-RU" sz="2400" dirty="0">
                <a:effectLst/>
                <a:ea typeface="Times New Roman" panose="02020603050405020304" pitchFamily="18" charset="0"/>
              </a:rPr>
              <a:t>ченици от ПМПГ ”Св. Кл. Охридски</a:t>
            </a:r>
            <a:r>
              <a:rPr lang="ru-RU" sz="2400" dirty="0" smtClean="0">
                <a:effectLst/>
                <a:ea typeface="Times New Roman" panose="02020603050405020304" pitchFamily="18" charset="0"/>
              </a:rPr>
              <a:t>“ </a:t>
            </a:r>
            <a:r>
              <a:rPr lang="ru-RU" sz="2400" dirty="0">
                <a:effectLst/>
                <a:ea typeface="Times New Roman" panose="02020603050405020304" pitchFamily="18" charset="0"/>
              </a:rPr>
              <a:t>участват в международен проект STARS на европейската програма Еразъм +, който е посветен на актуалното днес  STEM обучение. Наши партньори бяха Италия, Гърция, Полша и Румъния.</a:t>
            </a:r>
          </a:p>
          <a:p>
            <a:pPr indent="0" algn="just">
              <a:buNone/>
            </a:pPr>
            <a:r>
              <a:rPr lang="ru-RU" sz="2400" dirty="0">
                <a:effectLst/>
                <a:ea typeface="Times New Roman" panose="02020603050405020304" pitchFamily="18" charset="0"/>
              </a:rPr>
              <a:t> </a:t>
            </a:r>
            <a:endParaRPr lang="en-US" sz="2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6" name="Graphic 15" descr="Open book outline">
            <a:extLst>
              <a:ext uri="{FF2B5EF4-FFF2-40B4-BE49-F238E27FC236}">
                <a16:creationId xmlns:a16="http://schemas.microsoft.com/office/drawing/2014/main" id="{B62BC655-7C8E-DBC5-B6D7-B0B63ADE897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53798">
            <a:off x="12779858" y="-219998"/>
            <a:ext cx="193526" cy="19352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032A7C30-F4B9-289E-BB22-0A4E1F4E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7" y="70790"/>
            <a:ext cx="1594865" cy="159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phic 17" descr="Internet outline">
            <a:extLst>
              <a:ext uri="{FF2B5EF4-FFF2-40B4-BE49-F238E27FC236}">
                <a16:creationId xmlns:a16="http://schemas.microsoft.com/office/drawing/2014/main" id="{234FD3FF-08CB-2C55-F267-D9C483A8C24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1559867" y="976505"/>
            <a:ext cx="54184" cy="541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6E54D9-951D-A25E-09D6-3D6DDA989807}"/>
              </a:ext>
            </a:extLst>
          </p:cNvPr>
          <p:cNvSpPr/>
          <p:nvPr/>
        </p:nvSpPr>
        <p:spPr>
          <a:xfrm>
            <a:off x="11284474" y="-1"/>
            <a:ext cx="1012789" cy="6858000"/>
          </a:xfrm>
          <a:prstGeom prst="rect">
            <a:avLst/>
          </a:prstGeom>
          <a:solidFill>
            <a:srgbClr val="B6A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Картина 3" descr="Картина, която съдържа човек, на закрито, хора, група&#10;&#10;Описанието е генерирано автоматично">
            <a:extLst>
              <a:ext uri="{FF2B5EF4-FFF2-40B4-BE49-F238E27FC236}">
                <a16:creationId xmlns:a16="http://schemas.microsoft.com/office/drawing/2014/main" id="{DDB07E4A-CB0D-7D84-0586-ED83374D09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339" y="150778"/>
            <a:ext cx="4650210" cy="348765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7" name="Картина 1" descr="Картина, която съдържа човек, позиране, група, изправен&#10;&#10;Описанието е генерирано автоматично">
            <a:extLst>
              <a:ext uri="{FF2B5EF4-FFF2-40B4-BE49-F238E27FC236}">
                <a16:creationId xmlns:a16="http://schemas.microsoft.com/office/drawing/2014/main" id="{4CCD2DA6-2951-D5AD-F416-53A63D20B8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4"/>
          <a:stretch/>
        </p:blipFill>
        <p:spPr bwMode="auto">
          <a:xfrm>
            <a:off x="6457765" y="3764776"/>
            <a:ext cx="4683784" cy="2942446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" name="Graphic 19" descr="Petri Dish with solid fill">
            <a:extLst>
              <a:ext uri="{FF2B5EF4-FFF2-40B4-BE49-F238E27FC236}">
                <a16:creationId xmlns:a16="http://schemas.microsoft.com/office/drawing/2014/main" id="{F6B1A362-827E-AB5C-8E56-53FB2657DA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976360">
            <a:off x="-1264726" y="6025977"/>
            <a:ext cx="1000300" cy="10003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8C719F0-E1F0-C0D8-1645-502DFE241578}"/>
              </a:ext>
            </a:extLst>
          </p:cNvPr>
          <p:cNvGrpSpPr/>
          <p:nvPr/>
        </p:nvGrpSpPr>
        <p:grpSpPr>
          <a:xfrm flipH="1">
            <a:off x="12999855" y="638667"/>
            <a:ext cx="566603" cy="258122"/>
            <a:chOff x="6709186" y="781687"/>
            <a:chExt cx="3329263" cy="2239513"/>
          </a:xfrm>
        </p:grpSpPr>
        <p:pic>
          <p:nvPicPr>
            <p:cNvPr id="26" name="Graphic 25" descr="Lungs outline">
              <a:extLst>
                <a:ext uri="{FF2B5EF4-FFF2-40B4-BE49-F238E27FC236}">
                  <a16:creationId xmlns:a16="http://schemas.microsoft.com/office/drawing/2014/main" id="{A2AF33BC-F5D8-53A2-36F4-171381146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20015002">
              <a:off x="6709186" y="1619783"/>
              <a:ext cx="1401417" cy="1401417"/>
            </a:xfrm>
            <a:prstGeom prst="rect">
              <a:avLst/>
            </a:prstGeom>
          </p:spPr>
        </p:pic>
        <p:pic>
          <p:nvPicPr>
            <p:cNvPr id="27" name="Graphic 26" descr="Heart organ outline">
              <a:extLst>
                <a:ext uri="{FF2B5EF4-FFF2-40B4-BE49-F238E27FC236}">
                  <a16:creationId xmlns:a16="http://schemas.microsoft.com/office/drawing/2014/main" id="{CCA1AEB4-076D-0E03-FC97-FE191C7D4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1100999">
              <a:off x="8820895" y="1711714"/>
              <a:ext cx="1217554" cy="1217554"/>
            </a:xfrm>
            <a:prstGeom prst="rect">
              <a:avLst/>
            </a:prstGeom>
          </p:spPr>
        </p:pic>
        <p:pic>
          <p:nvPicPr>
            <p:cNvPr id="28" name="Graphic 27" descr="DNA outline">
              <a:extLst>
                <a:ext uri="{FF2B5EF4-FFF2-40B4-BE49-F238E27FC236}">
                  <a16:creationId xmlns:a16="http://schemas.microsoft.com/office/drawing/2014/main" id="{AE0CCDC0-AF0A-30E7-AF88-95386E46D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1434520">
              <a:off x="7827675" y="781687"/>
              <a:ext cx="1171765" cy="1171765"/>
            </a:xfrm>
            <a:prstGeom prst="rect">
              <a:avLst/>
            </a:prstGeom>
          </p:spPr>
        </p:pic>
      </p:grpSp>
      <p:pic>
        <p:nvPicPr>
          <p:cNvPr id="30" name="Graphic 29" descr="Saturn outline">
            <a:extLst>
              <a:ext uri="{FF2B5EF4-FFF2-40B4-BE49-F238E27FC236}">
                <a16:creationId xmlns:a16="http://schemas.microsoft.com/office/drawing/2014/main" id="{1EA18B0B-1A5B-E9E5-21D7-9F892D11650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28638" y="5311302"/>
            <a:ext cx="1508965" cy="1508965"/>
          </a:xfrm>
          <a:prstGeom prst="rect">
            <a:avLst/>
          </a:prstGeom>
        </p:spPr>
      </p:pic>
      <p:pic>
        <p:nvPicPr>
          <p:cNvPr id="32" name="Graphic 31" descr="Earth outline">
            <a:extLst>
              <a:ext uri="{FF2B5EF4-FFF2-40B4-BE49-F238E27FC236}">
                <a16:creationId xmlns:a16="http://schemas.microsoft.com/office/drawing/2014/main" id="{867FE4A9-2EF1-4CC8-D57B-6B67B3618EE1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612508">
            <a:off x="4852630" y="4834171"/>
            <a:ext cx="914400" cy="914400"/>
          </a:xfrm>
          <a:prstGeom prst="rect">
            <a:avLst/>
          </a:prstGeom>
        </p:spPr>
      </p:pic>
      <p:pic>
        <p:nvPicPr>
          <p:cNvPr id="34" name="Graphic 33" descr="Neptune outline">
            <a:extLst>
              <a:ext uri="{FF2B5EF4-FFF2-40B4-BE49-F238E27FC236}">
                <a16:creationId xmlns:a16="http://schemas.microsoft.com/office/drawing/2014/main" id="{0428FC89-3D6E-861B-61F7-57FC12E22284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4528139">
            <a:off x="5744440" y="4889779"/>
            <a:ext cx="312062" cy="312062"/>
          </a:xfrm>
          <a:prstGeom prst="rect">
            <a:avLst/>
          </a:prstGeom>
        </p:spPr>
      </p:pic>
      <p:pic>
        <p:nvPicPr>
          <p:cNvPr id="36" name="Graphic 35" descr="Telescope outline">
            <a:extLst>
              <a:ext uri="{FF2B5EF4-FFF2-40B4-BE49-F238E27FC236}">
                <a16:creationId xmlns:a16="http://schemas.microsoft.com/office/drawing/2014/main" id="{D3DF4C7D-8D8A-4215-CFB9-CE71DB1A386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767603" y="330817"/>
            <a:ext cx="1131944" cy="1131944"/>
          </a:xfrm>
          <a:prstGeom prst="rect">
            <a:avLst/>
          </a:prstGeom>
        </p:spPr>
      </p:pic>
      <p:sp>
        <p:nvSpPr>
          <p:cNvPr id="37" name="Star: 5 Points 36">
            <a:extLst>
              <a:ext uri="{FF2B5EF4-FFF2-40B4-BE49-F238E27FC236}">
                <a16:creationId xmlns:a16="http://schemas.microsoft.com/office/drawing/2014/main" id="{95B4C833-B3B4-5980-8459-6F0D00E870F8}"/>
              </a:ext>
            </a:extLst>
          </p:cNvPr>
          <p:cNvSpPr/>
          <p:nvPr/>
        </p:nvSpPr>
        <p:spPr>
          <a:xfrm>
            <a:off x="2009728" y="5129583"/>
            <a:ext cx="229332" cy="212831"/>
          </a:xfrm>
          <a:prstGeom prst="star5">
            <a:avLst/>
          </a:prstGeom>
          <a:noFill/>
          <a:ln w="19050">
            <a:solidFill>
              <a:srgbClr val="85B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tar: 5 Points 37">
            <a:extLst>
              <a:ext uri="{FF2B5EF4-FFF2-40B4-BE49-F238E27FC236}">
                <a16:creationId xmlns:a16="http://schemas.microsoft.com/office/drawing/2014/main" id="{3C642FA2-FD7E-98CC-C331-7661D5F70B43}"/>
              </a:ext>
            </a:extLst>
          </p:cNvPr>
          <p:cNvSpPr/>
          <p:nvPr/>
        </p:nvSpPr>
        <p:spPr>
          <a:xfrm>
            <a:off x="3890868" y="6460565"/>
            <a:ext cx="229332" cy="212831"/>
          </a:xfrm>
          <a:prstGeom prst="star5">
            <a:avLst/>
          </a:prstGeom>
          <a:noFill/>
          <a:ln w="19050">
            <a:solidFill>
              <a:srgbClr val="85B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tar: 5 Points 38">
            <a:extLst>
              <a:ext uri="{FF2B5EF4-FFF2-40B4-BE49-F238E27FC236}">
                <a16:creationId xmlns:a16="http://schemas.microsoft.com/office/drawing/2014/main" id="{A59B7D10-741B-0A6D-3465-83705A3149ED}"/>
              </a:ext>
            </a:extLst>
          </p:cNvPr>
          <p:cNvSpPr/>
          <p:nvPr/>
        </p:nvSpPr>
        <p:spPr>
          <a:xfrm>
            <a:off x="5597157" y="6180451"/>
            <a:ext cx="229332" cy="212831"/>
          </a:xfrm>
          <a:prstGeom prst="star5">
            <a:avLst/>
          </a:prstGeom>
          <a:noFill/>
          <a:ln w="19050">
            <a:solidFill>
              <a:srgbClr val="85B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tar: 5 Points 39">
            <a:extLst>
              <a:ext uri="{FF2B5EF4-FFF2-40B4-BE49-F238E27FC236}">
                <a16:creationId xmlns:a16="http://schemas.microsoft.com/office/drawing/2014/main" id="{D8496299-751A-D1FA-0C21-58E7C75E8846}"/>
              </a:ext>
            </a:extLst>
          </p:cNvPr>
          <p:cNvSpPr/>
          <p:nvPr/>
        </p:nvSpPr>
        <p:spPr>
          <a:xfrm>
            <a:off x="3049935" y="5916625"/>
            <a:ext cx="229332" cy="212831"/>
          </a:xfrm>
          <a:prstGeom prst="star5">
            <a:avLst/>
          </a:prstGeom>
          <a:noFill/>
          <a:ln w="19050">
            <a:solidFill>
              <a:srgbClr val="85B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tar: 5 Points 40">
            <a:extLst>
              <a:ext uri="{FF2B5EF4-FFF2-40B4-BE49-F238E27FC236}">
                <a16:creationId xmlns:a16="http://schemas.microsoft.com/office/drawing/2014/main" id="{95EC3E6E-286E-BD4A-EC96-752EE85F36E8}"/>
              </a:ext>
            </a:extLst>
          </p:cNvPr>
          <p:cNvSpPr/>
          <p:nvPr/>
        </p:nvSpPr>
        <p:spPr>
          <a:xfrm>
            <a:off x="2374990" y="6439976"/>
            <a:ext cx="229332" cy="212831"/>
          </a:xfrm>
          <a:prstGeom prst="star5">
            <a:avLst/>
          </a:prstGeom>
          <a:noFill/>
          <a:ln w="19050">
            <a:solidFill>
              <a:srgbClr val="85B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tar: 5 Points 41">
            <a:extLst>
              <a:ext uri="{FF2B5EF4-FFF2-40B4-BE49-F238E27FC236}">
                <a16:creationId xmlns:a16="http://schemas.microsoft.com/office/drawing/2014/main" id="{5351827A-C182-612B-8966-B761943E455F}"/>
              </a:ext>
            </a:extLst>
          </p:cNvPr>
          <p:cNvSpPr/>
          <p:nvPr/>
        </p:nvSpPr>
        <p:spPr>
          <a:xfrm>
            <a:off x="3392038" y="5263578"/>
            <a:ext cx="229332" cy="212831"/>
          </a:xfrm>
          <a:prstGeom prst="star5">
            <a:avLst/>
          </a:prstGeom>
          <a:noFill/>
          <a:ln w="19050">
            <a:solidFill>
              <a:srgbClr val="85B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tar: 5 Points 42">
            <a:extLst>
              <a:ext uri="{FF2B5EF4-FFF2-40B4-BE49-F238E27FC236}">
                <a16:creationId xmlns:a16="http://schemas.microsoft.com/office/drawing/2014/main" id="{9D48EB6B-D28A-9E4C-92E5-C743A5DF16FB}"/>
              </a:ext>
            </a:extLst>
          </p:cNvPr>
          <p:cNvSpPr/>
          <p:nvPr/>
        </p:nvSpPr>
        <p:spPr>
          <a:xfrm>
            <a:off x="4574436" y="5784492"/>
            <a:ext cx="229332" cy="212831"/>
          </a:xfrm>
          <a:prstGeom prst="star5">
            <a:avLst/>
          </a:prstGeom>
          <a:noFill/>
          <a:ln w="19050">
            <a:solidFill>
              <a:srgbClr val="85B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tar: 5 Points 43">
            <a:extLst>
              <a:ext uri="{FF2B5EF4-FFF2-40B4-BE49-F238E27FC236}">
                <a16:creationId xmlns:a16="http://schemas.microsoft.com/office/drawing/2014/main" id="{422F8D8E-DBA1-DA36-1291-A20410D347F4}"/>
              </a:ext>
            </a:extLst>
          </p:cNvPr>
          <p:cNvSpPr/>
          <p:nvPr/>
        </p:nvSpPr>
        <p:spPr>
          <a:xfrm>
            <a:off x="523280" y="5235999"/>
            <a:ext cx="229332" cy="212831"/>
          </a:xfrm>
          <a:prstGeom prst="star5">
            <a:avLst/>
          </a:prstGeom>
          <a:noFill/>
          <a:ln w="19050">
            <a:solidFill>
              <a:srgbClr val="85B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tar: 5 Points 44">
            <a:extLst>
              <a:ext uri="{FF2B5EF4-FFF2-40B4-BE49-F238E27FC236}">
                <a16:creationId xmlns:a16="http://schemas.microsoft.com/office/drawing/2014/main" id="{8CA28075-98F4-A5E2-B192-353C038E66CB}"/>
              </a:ext>
            </a:extLst>
          </p:cNvPr>
          <p:cNvSpPr/>
          <p:nvPr/>
        </p:nvSpPr>
        <p:spPr>
          <a:xfrm>
            <a:off x="4313949" y="4939394"/>
            <a:ext cx="229332" cy="212831"/>
          </a:xfrm>
          <a:prstGeom prst="star5">
            <a:avLst/>
          </a:prstGeom>
          <a:noFill/>
          <a:ln w="19050">
            <a:solidFill>
              <a:srgbClr val="85B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tar: 5 Points 45">
            <a:extLst>
              <a:ext uri="{FF2B5EF4-FFF2-40B4-BE49-F238E27FC236}">
                <a16:creationId xmlns:a16="http://schemas.microsoft.com/office/drawing/2014/main" id="{0D650309-9046-E81B-B45F-9B6CAD307E15}"/>
              </a:ext>
            </a:extLst>
          </p:cNvPr>
          <p:cNvSpPr/>
          <p:nvPr/>
        </p:nvSpPr>
        <p:spPr>
          <a:xfrm>
            <a:off x="2546710" y="5342414"/>
            <a:ext cx="229332" cy="212831"/>
          </a:xfrm>
          <a:prstGeom prst="star5">
            <a:avLst/>
          </a:prstGeom>
          <a:noFill/>
          <a:ln w="19050">
            <a:solidFill>
              <a:srgbClr val="85B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tar: 5 Points 46">
            <a:extLst>
              <a:ext uri="{FF2B5EF4-FFF2-40B4-BE49-F238E27FC236}">
                <a16:creationId xmlns:a16="http://schemas.microsoft.com/office/drawing/2014/main" id="{09E9A007-720D-ACEB-6DE2-4267F3CF587B}"/>
              </a:ext>
            </a:extLst>
          </p:cNvPr>
          <p:cNvSpPr/>
          <p:nvPr/>
        </p:nvSpPr>
        <p:spPr>
          <a:xfrm>
            <a:off x="298230" y="6074035"/>
            <a:ext cx="229332" cy="212831"/>
          </a:xfrm>
          <a:prstGeom prst="star5">
            <a:avLst/>
          </a:prstGeom>
          <a:noFill/>
          <a:ln w="19050">
            <a:solidFill>
              <a:srgbClr val="85B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510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DAE57-1BF1-34FA-DB83-72EAF147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711" y="461630"/>
            <a:ext cx="6927092" cy="893171"/>
          </a:xfrm>
        </p:spPr>
        <p:txBody>
          <a:bodyPr>
            <a:normAutofit/>
          </a:bodyPr>
          <a:lstStyle/>
          <a:p>
            <a:r>
              <a:rPr lang="bg-BG" sz="54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Постижения</a:t>
            </a:r>
            <a:endParaRPr lang="en-US" sz="48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FAAC7-BAD8-5E8B-6BEC-0019A217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122" y="1733252"/>
            <a:ext cx="3669130" cy="238154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bg-BG" sz="2400" b="1" i="1" dirty="0">
                <a:solidFill>
                  <a:schemeClr val="accent6">
                    <a:lumMod val="50000"/>
                  </a:schemeClr>
                </a:solidFill>
              </a:rPr>
              <a:t>Иван Макавеев </a:t>
            </a:r>
            <a:r>
              <a:rPr lang="bg-BG" sz="2400" i="1" dirty="0">
                <a:solidFill>
                  <a:schemeClr val="accent6">
                    <a:lumMod val="50000"/>
                  </a:schemeClr>
                </a:solidFill>
              </a:rPr>
              <a:t>е удостоен с </a:t>
            </a:r>
            <a:r>
              <a:rPr lang="bg-BG" sz="2400" b="1" i="1" dirty="0">
                <a:solidFill>
                  <a:schemeClr val="accent6">
                    <a:lumMod val="50000"/>
                  </a:schemeClr>
                </a:solidFill>
              </a:rPr>
              <a:t>Национална диплома</a:t>
            </a:r>
            <a:r>
              <a:rPr lang="bg-BG" sz="2400" i="1" dirty="0">
                <a:solidFill>
                  <a:schemeClr val="accent6">
                    <a:lumMod val="50000"/>
                  </a:schemeClr>
                </a:solidFill>
              </a:rPr>
              <a:t> за отличен успех 6,00 и оценки от двете матури 6,00, единствен представител от област Монтана сред 50 ученици от цяла България.</a:t>
            </a:r>
            <a:endParaRPr lang="en-US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32A7C30-F4B9-289E-BB22-0A4E1F4E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25" y="138883"/>
            <a:ext cx="1594865" cy="159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holding a certificate and smiling&#10;&#10;Description automatically generated with low confidence">
            <a:extLst>
              <a:ext uri="{FF2B5EF4-FFF2-40B4-BE49-F238E27FC236}">
                <a16:creationId xmlns:a16="http://schemas.microsoft.com/office/drawing/2014/main" id="{D6E6207C-515F-6FEA-88AF-B4BA1EF2E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" r="24218"/>
          <a:stretch/>
        </p:blipFill>
        <p:spPr>
          <a:xfrm>
            <a:off x="7947833" y="235156"/>
            <a:ext cx="3065453" cy="4904572"/>
          </a:xfrm>
          <a:prstGeom prst="rect">
            <a:avLst/>
          </a:prstGeom>
          <a:ln w="76200">
            <a:solidFill>
              <a:srgbClr val="A8B196"/>
            </a:solidFill>
          </a:ln>
        </p:spPr>
      </p:pic>
      <p:pic>
        <p:nvPicPr>
          <p:cNvPr id="8" name="Picture 7" descr="A person holding a book in front of a blue wall&#10;&#10;Description automatically generated with medium confidence">
            <a:extLst>
              <a:ext uri="{FF2B5EF4-FFF2-40B4-BE49-F238E27FC236}">
                <a16:creationId xmlns:a16="http://schemas.microsoft.com/office/drawing/2014/main" id="{39E37CF7-3555-0DC7-EDFF-2844DDFCC8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7" r="7220"/>
          <a:stretch/>
        </p:blipFill>
        <p:spPr>
          <a:xfrm>
            <a:off x="4209356" y="1707640"/>
            <a:ext cx="3487133" cy="4992455"/>
          </a:xfrm>
          <a:prstGeom prst="rect">
            <a:avLst/>
          </a:prstGeom>
          <a:ln w="76200">
            <a:solidFill>
              <a:srgbClr val="6FA58D"/>
            </a:solidFill>
          </a:ln>
        </p:spPr>
      </p:pic>
      <p:pic>
        <p:nvPicPr>
          <p:cNvPr id="10" name="Picture 9" descr="A close-up of a certificate&#10;&#10;Description automatically generated with low confidence">
            <a:extLst>
              <a:ext uri="{FF2B5EF4-FFF2-40B4-BE49-F238E27FC236}">
                <a16:creationId xmlns:a16="http://schemas.microsoft.com/office/drawing/2014/main" id="{37A00B8F-FCDE-0430-7F2F-FC4EBFD7B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21" y="4211970"/>
            <a:ext cx="3578854" cy="2381549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6E54D9-951D-A25E-09D6-3D6DDA989807}"/>
              </a:ext>
            </a:extLst>
          </p:cNvPr>
          <p:cNvSpPr/>
          <p:nvPr/>
        </p:nvSpPr>
        <p:spPr>
          <a:xfrm>
            <a:off x="11264630" y="-1991"/>
            <a:ext cx="964321" cy="6858000"/>
          </a:xfrm>
          <a:prstGeom prst="rect">
            <a:avLst/>
          </a:prstGeom>
          <a:solidFill>
            <a:srgbClr val="B6A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Diploma roll outline">
            <a:extLst>
              <a:ext uri="{FF2B5EF4-FFF2-40B4-BE49-F238E27FC236}">
                <a16:creationId xmlns:a16="http://schemas.microsoft.com/office/drawing/2014/main" id="{9525A4B1-936E-C660-A44E-257E95504E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820634">
            <a:off x="6265362" y="-170843"/>
            <a:ext cx="1627730" cy="162773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1F3595F-2499-ED8B-7A5D-0CFAEF0CA8B8}"/>
              </a:ext>
            </a:extLst>
          </p:cNvPr>
          <p:cNvGrpSpPr/>
          <p:nvPr/>
        </p:nvGrpSpPr>
        <p:grpSpPr>
          <a:xfrm>
            <a:off x="7830593" y="5422531"/>
            <a:ext cx="3511891" cy="1552998"/>
            <a:chOff x="7830593" y="5422531"/>
            <a:chExt cx="3511891" cy="1552998"/>
          </a:xfrm>
        </p:grpSpPr>
        <p:pic>
          <p:nvPicPr>
            <p:cNvPr id="19" name="Graphic 18" descr="Books on shelf outline">
              <a:extLst>
                <a:ext uri="{FF2B5EF4-FFF2-40B4-BE49-F238E27FC236}">
                  <a16:creationId xmlns:a16="http://schemas.microsoft.com/office/drawing/2014/main" id="{D1C24051-A2F2-0AD4-39A8-DBA91D782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830593" y="5422531"/>
              <a:ext cx="1551324" cy="1551324"/>
            </a:xfrm>
            <a:prstGeom prst="rect">
              <a:avLst/>
            </a:prstGeom>
          </p:spPr>
        </p:pic>
        <p:pic>
          <p:nvPicPr>
            <p:cNvPr id="20" name="Graphic 19" descr="Books on shelf outline">
              <a:extLst>
                <a:ext uri="{FF2B5EF4-FFF2-40B4-BE49-F238E27FC236}">
                  <a16:creationId xmlns:a16="http://schemas.microsoft.com/office/drawing/2014/main" id="{6C00155A-366B-DC55-200D-DB378FD58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8901402" y="5424205"/>
              <a:ext cx="1551324" cy="155132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6EDAC14-FE69-8753-B50A-0338D0655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787869" y="5425337"/>
              <a:ext cx="1554615" cy="1548518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272AC00-B68A-4CB8-F426-1FE015AA5C87}"/>
              </a:ext>
            </a:extLst>
          </p:cNvPr>
          <p:cNvSpPr/>
          <p:nvPr/>
        </p:nvSpPr>
        <p:spPr>
          <a:xfrm>
            <a:off x="8062454" y="6622845"/>
            <a:ext cx="3027078" cy="15928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275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F676C3-37CC-D353-7439-82704ED9FBBE}"/>
              </a:ext>
            </a:extLst>
          </p:cNvPr>
          <p:cNvSpPr/>
          <p:nvPr/>
        </p:nvSpPr>
        <p:spPr>
          <a:xfrm>
            <a:off x="11284474" y="-1"/>
            <a:ext cx="1012789" cy="6858000"/>
          </a:xfrm>
          <a:prstGeom prst="rect">
            <a:avLst/>
          </a:prstGeom>
          <a:solidFill>
            <a:srgbClr val="DDC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DAE57-1BF1-34FA-DB83-72EAF147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556015" y="-699464"/>
            <a:ext cx="5982920" cy="87548"/>
          </a:xfrm>
        </p:spPr>
        <p:txBody>
          <a:bodyPr>
            <a:normAutofit fontScale="90000"/>
          </a:bodyPr>
          <a:lstStyle/>
          <a:p>
            <a:r>
              <a:rPr lang="bg-BG" sz="54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Проекти</a:t>
            </a:r>
            <a:endParaRPr lang="en-US" sz="48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FAAC7-BAD8-5E8B-6BEC-0019A217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47584" y="785947"/>
            <a:ext cx="393358" cy="489483"/>
          </a:xfrm>
        </p:spPr>
        <p:txBody>
          <a:bodyPr>
            <a:normAutofit fontScale="25000" lnSpcReduction="20000"/>
          </a:bodyPr>
          <a:lstStyle/>
          <a:p>
            <a:pPr indent="0" algn="just">
              <a:buNone/>
            </a:pPr>
            <a:r>
              <a:rPr lang="ru-RU" sz="2400" dirty="0">
                <a:effectLst/>
                <a:ea typeface="Times New Roman" panose="02020603050405020304" pitchFamily="18" charset="0"/>
              </a:rPr>
              <a:t>В периода ноември 2019 - август 2022 година ученици от ПМПГ ”Св. Кл. Охридски“, с ръководители Марияна Стефанова, Юлия Тимова, Цеца Кръстева, Нели Йорданова и Елина Бобева участваха в международен проект STARS на европейската програма Еразъм +, който е посветен на актуалното днес  STEM обучение. Наши партньори бяха Италия, Гърция, Полша и Румъния.</a:t>
            </a:r>
          </a:p>
          <a:p>
            <a:pPr indent="0" algn="just">
              <a:buNone/>
            </a:pPr>
            <a:r>
              <a:rPr lang="ru-RU" sz="2400" dirty="0">
                <a:effectLst/>
                <a:ea typeface="Times New Roman" panose="02020603050405020304" pitchFamily="18" charset="0"/>
              </a:rPr>
              <a:t> </a:t>
            </a:r>
            <a:endParaRPr lang="en-US" sz="2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6" name="Graphic 15" descr="Open book outline">
            <a:extLst>
              <a:ext uri="{FF2B5EF4-FFF2-40B4-BE49-F238E27FC236}">
                <a16:creationId xmlns:a16="http://schemas.microsoft.com/office/drawing/2014/main" id="{B62BC655-7C8E-DBC5-B6D7-B0B63ADE897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53798">
            <a:off x="12779858" y="-219998"/>
            <a:ext cx="193526" cy="19352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032A7C30-F4B9-289E-BB22-0A4E1F4E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416" y="3222552"/>
            <a:ext cx="1594865" cy="159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phic 17" descr="Internet outline">
            <a:extLst>
              <a:ext uri="{FF2B5EF4-FFF2-40B4-BE49-F238E27FC236}">
                <a16:creationId xmlns:a16="http://schemas.microsoft.com/office/drawing/2014/main" id="{234FD3FF-08CB-2C55-F267-D9C483A8C24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1559867" y="976505"/>
            <a:ext cx="54184" cy="541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6E54D9-951D-A25E-09D6-3D6DDA989807}"/>
              </a:ext>
            </a:extLst>
          </p:cNvPr>
          <p:cNvSpPr/>
          <p:nvPr/>
        </p:nvSpPr>
        <p:spPr>
          <a:xfrm>
            <a:off x="11284474" y="-1"/>
            <a:ext cx="1012789" cy="6858000"/>
          </a:xfrm>
          <a:prstGeom prst="rect">
            <a:avLst/>
          </a:prstGeom>
          <a:solidFill>
            <a:srgbClr val="B6A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13">
            <a:extLst>
              <a:ext uri="{FF2B5EF4-FFF2-40B4-BE49-F238E27FC236}">
                <a16:creationId xmlns:a16="http://schemas.microsoft.com/office/drawing/2014/main" id="{D8A26AF1-C9DC-D7C7-2CED-2E1F2A5CD6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6026" b="4162"/>
          <a:stretch/>
        </p:blipFill>
        <p:spPr>
          <a:xfrm>
            <a:off x="7868253" y="107005"/>
            <a:ext cx="3181383" cy="2961142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</p:pic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86FE6F3A-2134-E7DB-7FD1-4AF8084169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27" t="646" r="20653"/>
          <a:stretch/>
        </p:blipFill>
        <p:spPr>
          <a:xfrm>
            <a:off x="3811110" y="3119480"/>
            <a:ext cx="3603308" cy="3580182"/>
          </a:xfrm>
          <a:prstGeom prst="rect">
            <a:avLst/>
          </a:prstGeom>
          <a:ln w="57150">
            <a:solidFill>
              <a:srgbClr val="6FA58D"/>
            </a:solidFill>
          </a:ln>
        </p:spPr>
      </p:pic>
      <p:pic>
        <p:nvPicPr>
          <p:cNvPr id="9" name="Picture Placeholder 13">
            <a:extLst>
              <a:ext uri="{FF2B5EF4-FFF2-40B4-BE49-F238E27FC236}">
                <a16:creationId xmlns:a16="http://schemas.microsoft.com/office/drawing/2014/main" id="{D4DC2460-5DF2-272D-85FB-971147EB718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2500" r="12500"/>
          <a:stretch>
            <a:fillRect/>
          </a:stretch>
        </p:blipFill>
        <p:spPr>
          <a:xfrm>
            <a:off x="68896" y="3118615"/>
            <a:ext cx="3580030" cy="3580182"/>
          </a:xfrm>
          <a:prstGeom prst="rect">
            <a:avLst/>
          </a:prstGeom>
          <a:ln w="57150">
            <a:solidFill>
              <a:srgbClr val="9D83A5"/>
            </a:solidFill>
          </a:ln>
        </p:spPr>
      </p:pic>
      <p:pic>
        <p:nvPicPr>
          <p:cNvPr id="11" name="Picture Placeholder 5">
            <a:extLst>
              <a:ext uri="{FF2B5EF4-FFF2-40B4-BE49-F238E27FC236}">
                <a16:creationId xmlns:a16="http://schemas.microsoft.com/office/drawing/2014/main" id="{FC261B93-BE00-4902-7314-5E7D3C5D3D4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9745" b="9745"/>
          <a:stretch>
            <a:fillRect/>
          </a:stretch>
        </p:blipFill>
        <p:spPr>
          <a:xfrm>
            <a:off x="7567898" y="3118615"/>
            <a:ext cx="3335602" cy="3580182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</p:pic>
      <p:pic>
        <p:nvPicPr>
          <p:cNvPr id="7" name="Картина 2">
            <a:extLst>
              <a:ext uri="{FF2B5EF4-FFF2-40B4-BE49-F238E27FC236}">
                <a16:creationId xmlns:a16="http://schemas.microsoft.com/office/drawing/2014/main" id="{DDE108C0-E79E-CAFD-6F49-D4B2C52EB66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8" r="6892" b="13750"/>
          <a:stretch/>
        </p:blipFill>
        <p:spPr bwMode="auto">
          <a:xfrm>
            <a:off x="3817428" y="1003468"/>
            <a:ext cx="3721507" cy="1951908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10" name="Картина 4" descr="Картина, която съдържа под, земя, човек&#10;&#10;Описанието е генерирано автоматично">
            <a:extLst>
              <a:ext uri="{FF2B5EF4-FFF2-40B4-BE49-F238E27FC236}">
                <a16:creationId xmlns:a16="http://schemas.microsoft.com/office/drawing/2014/main" id="{DD453759-8B70-4905-9ED6-47846440F2D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6" y="319836"/>
            <a:ext cx="3544843" cy="2635540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</p:pic>
      <p:pic>
        <p:nvPicPr>
          <p:cNvPr id="14" name="Graphic 13" descr="Saturn outline">
            <a:extLst>
              <a:ext uri="{FF2B5EF4-FFF2-40B4-BE49-F238E27FC236}">
                <a16:creationId xmlns:a16="http://schemas.microsoft.com/office/drawing/2014/main" id="{B430FDBF-9700-6FF0-049A-31875905BE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6469851" y="-110722"/>
            <a:ext cx="1210123" cy="1210123"/>
          </a:xfrm>
          <a:prstGeom prst="rect">
            <a:avLst/>
          </a:prstGeom>
        </p:spPr>
      </p:pic>
      <p:pic>
        <p:nvPicPr>
          <p:cNvPr id="19" name="Graphic 18" descr="Telescope outline">
            <a:extLst>
              <a:ext uri="{FF2B5EF4-FFF2-40B4-BE49-F238E27FC236}">
                <a16:creationId xmlns:a16="http://schemas.microsoft.com/office/drawing/2014/main" id="{2F21A8DC-5C93-7B84-2173-5A8DB32DB91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935589" y="283593"/>
            <a:ext cx="815808" cy="815808"/>
          </a:xfrm>
          <a:prstGeom prst="rect">
            <a:avLst/>
          </a:prstGeom>
        </p:spPr>
      </p:pic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735659A1-6158-670D-ED45-9829D4764BBD}"/>
              </a:ext>
            </a:extLst>
          </p:cNvPr>
          <p:cNvSpPr/>
          <p:nvPr/>
        </p:nvSpPr>
        <p:spPr>
          <a:xfrm>
            <a:off x="5623484" y="448821"/>
            <a:ext cx="229332" cy="212831"/>
          </a:xfrm>
          <a:prstGeom prst="star5">
            <a:avLst/>
          </a:prstGeom>
          <a:noFill/>
          <a:ln w="19050">
            <a:solidFill>
              <a:srgbClr val="85B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948B0055-1529-2FFC-F065-F77C9AAE8748}"/>
              </a:ext>
            </a:extLst>
          </p:cNvPr>
          <p:cNvSpPr/>
          <p:nvPr/>
        </p:nvSpPr>
        <p:spPr>
          <a:xfrm>
            <a:off x="6125854" y="107005"/>
            <a:ext cx="229332" cy="212831"/>
          </a:xfrm>
          <a:prstGeom prst="star5">
            <a:avLst/>
          </a:prstGeom>
          <a:noFill/>
          <a:ln w="19050">
            <a:solidFill>
              <a:srgbClr val="85B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17EAC9B7-5266-9538-05A9-D720F9E7993C}"/>
              </a:ext>
            </a:extLst>
          </p:cNvPr>
          <p:cNvSpPr/>
          <p:nvPr/>
        </p:nvSpPr>
        <p:spPr>
          <a:xfrm>
            <a:off x="7497200" y="68069"/>
            <a:ext cx="229332" cy="212831"/>
          </a:xfrm>
          <a:prstGeom prst="star5">
            <a:avLst/>
          </a:prstGeom>
          <a:noFill/>
          <a:ln w="19050">
            <a:solidFill>
              <a:srgbClr val="85B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A4ACCB2C-3AD1-A75E-CDF9-25216B99A655}"/>
              </a:ext>
            </a:extLst>
          </p:cNvPr>
          <p:cNvSpPr/>
          <p:nvPr/>
        </p:nvSpPr>
        <p:spPr>
          <a:xfrm>
            <a:off x="6307945" y="679531"/>
            <a:ext cx="229332" cy="212831"/>
          </a:xfrm>
          <a:prstGeom prst="star5">
            <a:avLst/>
          </a:prstGeom>
          <a:noFill/>
          <a:ln w="19050">
            <a:solidFill>
              <a:srgbClr val="85B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713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F676C3-37CC-D353-7439-82704ED9FBBE}"/>
              </a:ext>
            </a:extLst>
          </p:cNvPr>
          <p:cNvSpPr/>
          <p:nvPr/>
        </p:nvSpPr>
        <p:spPr>
          <a:xfrm>
            <a:off x="11284474" y="-1"/>
            <a:ext cx="1012789" cy="6858000"/>
          </a:xfrm>
          <a:prstGeom prst="rect">
            <a:avLst/>
          </a:prstGeom>
          <a:solidFill>
            <a:srgbClr val="DDC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DAE57-1BF1-34FA-DB83-72EAF147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306" y="425895"/>
            <a:ext cx="6207137" cy="1041966"/>
          </a:xfrm>
        </p:spPr>
        <p:txBody>
          <a:bodyPr>
            <a:normAutofit fontScale="90000"/>
          </a:bodyPr>
          <a:lstStyle/>
          <a:p>
            <a:r>
              <a:rPr lang="bg-BG" sz="54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Дейности, клубове</a:t>
            </a:r>
            <a:endParaRPr lang="en-US" sz="48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FAAC7-BAD8-5E8B-6BEC-0019A217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673" y="1758594"/>
            <a:ext cx="4362723" cy="2643053"/>
          </a:xfrm>
        </p:spPr>
        <p:txBody>
          <a:bodyPr>
            <a:normAutofit/>
          </a:bodyPr>
          <a:lstStyle/>
          <a:p>
            <a:pPr indent="0" algn="just">
              <a:buNone/>
            </a:pPr>
            <a:r>
              <a:rPr lang="bg-BG" sz="2400" dirty="0">
                <a:effectLst/>
                <a:ea typeface="Times New Roman" panose="02020603050405020304" pitchFamily="18" charset="0"/>
              </a:rPr>
              <a:t>Клуб „Европа“ – концерт „Европейската идентичност в музиката“</a:t>
            </a:r>
            <a:endParaRPr lang="en-US" sz="2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6" name="Graphic 15" descr="Open book outline">
            <a:extLst>
              <a:ext uri="{FF2B5EF4-FFF2-40B4-BE49-F238E27FC236}">
                <a16:creationId xmlns:a16="http://schemas.microsoft.com/office/drawing/2014/main" id="{B62BC655-7C8E-DBC5-B6D7-B0B63ADE897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53798">
            <a:off x="12779858" y="-219998"/>
            <a:ext cx="193526" cy="193526"/>
          </a:xfrm>
          <a:prstGeom prst="rect">
            <a:avLst/>
          </a:prstGeom>
        </p:spPr>
      </p:pic>
      <p:pic>
        <p:nvPicPr>
          <p:cNvPr id="18" name="Graphic 17" descr="Internet outline">
            <a:extLst>
              <a:ext uri="{FF2B5EF4-FFF2-40B4-BE49-F238E27FC236}">
                <a16:creationId xmlns:a16="http://schemas.microsoft.com/office/drawing/2014/main" id="{234FD3FF-08CB-2C55-F267-D9C483A8C2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559867" y="976505"/>
            <a:ext cx="54184" cy="541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6E54D9-951D-A25E-09D6-3D6DDA989807}"/>
              </a:ext>
            </a:extLst>
          </p:cNvPr>
          <p:cNvSpPr/>
          <p:nvPr/>
        </p:nvSpPr>
        <p:spPr>
          <a:xfrm>
            <a:off x="-14417" y="-4691"/>
            <a:ext cx="1012789" cy="6858000"/>
          </a:xfrm>
          <a:prstGeom prst="rect">
            <a:avLst/>
          </a:prstGeom>
          <a:solidFill>
            <a:srgbClr val="B6A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32A7C30-F4B9-289E-BB22-0A4E1F4E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41" y="149446"/>
            <a:ext cx="1594865" cy="159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F81E567-C628-674F-92E1-3EDC8FDD534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10" y="3308360"/>
            <a:ext cx="4887306" cy="3259795"/>
          </a:xfrm>
          <a:prstGeom prst="rect">
            <a:avLst/>
          </a:prstGeom>
          <a:ln w="76200">
            <a:solidFill>
              <a:srgbClr val="6FA58D"/>
            </a:solidFill>
          </a:ln>
        </p:spPr>
      </p:pic>
      <p:pic>
        <p:nvPicPr>
          <p:cNvPr id="21" name="Picture 20" descr="A group of people dancing&#10;&#10;Description automatically generated with medium confidence">
            <a:extLst>
              <a:ext uri="{FF2B5EF4-FFF2-40B4-BE49-F238E27FC236}">
                <a16:creationId xmlns:a16="http://schemas.microsoft.com/office/drawing/2014/main" id="{DA7B5573-E407-B6F3-6440-78B7651DCA5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71" y="-1"/>
            <a:ext cx="3701887" cy="2469129"/>
          </a:xfrm>
          <a:prstGeom prst="rect">
            <a:avLst/>
          </a:prstGeom>
        </p:spPr>
      </p:pic>
      <p:pic>
        <p:nvPicPr>
          <p:cNvPr id="26" name="Picture 25" descr="A person playing a guitar&#10;&#10;Description automatically generated with medium confidence">
            <a:extLst>
              <a:ext uri="{FF2B5EF4-FFF2-40B4-BE49-F238E27FC236}">
                <a16:creationId xmlns:a16="http://schemas.microsoft.com/office/drawing/2014/main" id="{09FB98E3-6BAF-FACE-EA47-EF7F4835460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70" y="2469128"/>
            <a:ext cx="3701887" cy="2469130"/>
          </a:xfrm>
          <a:prstGeom prst="rect">
            <a:avLst/>
          </a:prstGeom>
        </p:spPr>
      </p:pic>
      <p:pic>
        <p:nvPicPr>
          <p:cNvPr id="28" name="Picture 27" descr="A group of women in white dresses&#10;&#10;Description automatically generated with low confidence">
            <a:extLst>
              <a:ext uri="{FF2B5EF4-FFF2-40B4-BE49-F238E27FC236}">
                <a16:creationId xmlns:a16="http://schemas.microsoft.com/office/drawing/2014/main" id="{E5D0BF13-6838-FA10-4455-ADE43975EE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9" b="11775"/>
          <a:stretch/>
        </p:blipFill>
        <p:spPr>
          <a:xfrm>
            <a:off x="8326669" y="4820229"/>
            <a:ext cx="3701888" cy="1998427"/>
          </a:xfrm>
          <a:prstGeom prst="rect">
            <a:avLst/>
          </a:prstGeom>
        </p:spPr>
      </p:pic>
      <p:pic>
        <p:nvPicPr>
          <p:cNvPr id="30" name="Graphic 29" descr="Music notation with solid fill">
            <a:extLst>
              <a:ext uri="{FF2B5EF4-FFF2-40B4-BE49-F238E27FC236}">
                <a16:creationId xmlns:a16="http://schemas.microsoft.com/office/drawing/2014/main" id="{BDE8B4EC-887F-8931-FF85-B4123026FF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61671" y="4388873"/>
            <a:ext cx="2321157" cy="232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708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F81E567-C628-674F-92E1-3EDC8FDD534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39" y="3244653"/>
            <a:ext cx="278655" cy="3387210"/>
          </a:xfrm>
          <a:prstGeom prst="rect">
            <a:avLst/>
          </a:prstGeom>
          <a:ln w="76200">
            <a:solidFill>
              <a:srgbClr val="6FA58D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F676C3-37CC-D353-7439-82704ED9FBBE}"/>
              </a:ext>
            </a:extLst>
          </p:cNvPr>
          <p:cNvSpPr/>
          <p:nvPr/>
        </p:nvSpPr>
        <p:spPr>
          <a:xfrm>
            <a:off x="11284474" y="-1"/>
            <a:ext cx="1012789" cy="6858000"/>
          </a:xfrm>
          <a:prstGeom prst="rect">
            <a:avLst/>
          </a:prstGeom>
          <a:solidFill>
            <a:srgbClr val="DDC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DAE57-1BF1-34FA-DB83-72EAF147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119" y="386491"/>
            <a:ext cx="6207137" cy="1041966"/>
          </a:xfrm>
        </p:spPr>
        <p:txBody>
          <a:bodyPr>
            <a:normAutofit fontScale="90000"/>
          </a:bodyPr>
          <a:lstStyle/>
          <a:p>
            <a:r>
              <a:rPr lang="bg-BG" sz="54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Дейности, клубове</a:t>
            </a:r>
            <a:endParaRPr lang="en-US" sz="48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FAAC7-BAD8-5E8B-6BEC-0019A217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673" y="1758594"/>
            <a:ext cx="4362723" cy="2643053"/>
          </a:xfrm>
        </p:spPr>
        <p:txBody>
          <a:bodyPr>
            <a:normAutofit/>
          </a:bodyPr>
          <a:lstStyle/>
          <a:p>
            <a:pPr indent="0" algn="just">
              <a:buNone/>
            </a:pPr>
            <a:r>
              <a:rPr lang="bg-BG" sz="2400" dirty="0">
                <a:effectLst/>
                <a:ea typeface="Times New Roman" panose="02020603050405020304" pitchFamily="18" charset="0"/>
              </a:rPr>
              <a:t>Посещение на клуб „Език и стил“ в библиотеката.</a:t>
            </a:r>
            <a:endParaRPr lang="en-US" sz="2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6" name="Graphic 15" descr="Open book outline">
            <a:extLst>
              <a:ext uri="{FF2B5EF4-FFF2-40B4-BE49-F238E27FC236}">
                <a16:creationId xmlns:a16="http://schemas.microsoft.com/office/drawing/2014/main" id="{B62BC655-7C8E-DBC5-B6D7-B0B63ADE89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53798">
            <a:off x="12779858" y="-219998"/>
            <a:ext cx="193526" cy="193526"/>
          </a:xfrm>
          <a:prstGeom prst="rect">
            <a:avLst/>
          </a:prstGeom>
        </p:spPr>
      </p:pic>
      <p:pic>
        <p:nvPicPr>
          <p:cNvPr id="18" name="Graphic 17" descr="Internet outline">
            <a:extLst>
              <a:ext uri="{FF2B5EF4-FFF2-40B4-BE49-F238E27FC236}">
                <a16:creationId xmlns:a16="http://schemas.microsoft.com/office/drawing/2014/main" id="{234FD3FF-08CB-2C55-F267-D9C483A8C24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1559867" y="976505"/>
            <a:ext cx="54184" cy="541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6E54D9-951D-A25E-09D6-3D6DDA989807}"/>
              </a:ext>
            </a:extLst>
          </p:cNvPr>
          <p:cNvSpPr/>
          <p:nvPr/>
        </p:nvSpPr>
        <p:spPr>
          <a:xfrm>
            <a:off x="0" y="-1"/>
            <a:ext cx="1012789" cy="6858000"/>
          </a:xfrm>
          <a:prstGeom prst="rect">
            <a:avLst/>
          </a:prstGeom>
          <a:solidFill>
            <a:srgbClr val="B6A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32A7C30-F4B9-289E-BB22-0A4E1F4E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3" y="110042"/>
            <a:ext cx="1594865" cy="159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group of people dancing&#10;&#10;Description automatically generated with medium confidence">
            <a:extLst>
              <a:ext uri="{FF2B5EF4-FFF2-40B4-BE49-F238E27FC236}">
                <a16:creationId xmlns:a16="http://schemas.microsoft.com/office/drawing/2014/main" id="{DA7B5573-E407-B6F3-6440-78B7651DCA5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940" y="-98398"/>
            <a:ext cx="146274" cy="2469129"/>
          </a:xfrm>
          <a:prstGeom prst="rect">
            <a:avLst/>
          </a:prstGeom>
        </p:spPr>
      </p:pic>
      <p:pic>
        <p:nvPicPr>
          <p:cNvPr id="26" name="Picture 25" descr="A person playing a guitar&#10;&#10;Description automatically generated with medium confidence">
            <a:extLst>
              <a:ext uri="{FF2B5EF4-FFF2-40B4-BE49-F238E27FC236}">
                <a16:creationId xmlns:a16="http://schemas.microsoft.com/office/drawing/2014/main" id="{09FB98E3-6BAF-FACE-EA47-EF7F4835460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793" y="2615043"/>
            <a:ext cx="64296" cy="2469130"/>
          </a:xfrm>
          <a:prstGeom prst="rect">
            <a:avLst/>
          </a:prstGeom>
        </p:spPr>
      </p:pic>
      <p:pic>
        <p:nvPicPr>
          <p:cNvPr id="28" name="Picture 27" descr="A group of women in white dresses&#10;&#10;Description automatically generated with low confidence">
            <a:extLst>
              <a:ext uri="{FF2B5EF4-FFF2-40B4-BE49-F238E27FC236}">
                <a16:creationId xmlns:a16="http://schemas.microsoft.com/office/drawing/2014/main" id="{E5D0BF13-6838-FA10-4455-ADE43975EE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9" b="11775"/>
          <a:stretch/>
        </p:blipFill>
        <p:spPr>
          <a:xfrm>
            <a:off x="13290252" y="4633436"/>
            <a:ext cx="199723" cy="1998427"/>
          </a:xfrm>
          <a:prstGeom prst="rect">
            <a:avLst/>
          </a:prstGeom>
        </p:spPr>
      </p:pic>
      <p:pic>
        <p:nvPicPr>
          <p:cNvPr id="2050" name="Picture 2" descr="Може да бъде изображение с 8 души и на закрито">
            <a:extLst>
              <a:ext uri="{FF2B5EF4-FFF2-40B4-BE49-F238E27FC236}">
                <a16:creationId xmlns:a16="http://schemas.microsoft.com/office/drawing/2014/main" id="{697E08BC-8A24-CECF-EB0F-B4DF690C8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164" y="3063348"/>
            <a:ext cx="5214874" cy="3475510"/>
          </a:xfrm>
          <a:prstGeom prst="rect">
            <a:avLst/>
          </a:prstGeom>
          <a:noFill/>
          <a:ln w="7620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55EB0F-7CEB-5978-4414-A903DA9D601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952" r="7050"/>
          <a:stretch/>
        </p:blipFill>
        <p:spPr>
          <a:xfrm>
            <a:off x="7912950" y="239900"/>
            <a:ext cx="4279050" cy="3278221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AB25B5-880A-8762-5356-4F82575BFE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89050" y="3698312"/>
            <a:ext cx="4287024" cy="2857318"/>
          </a:xfrm>
          <a:prstGeom prst="rect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C4B692-5C44-8C5A-F4D0-1212418499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39890" y="1030689"/>
            <a:ext cx="2225233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014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F676C3-37CC-D353-7439-82704ED9FBBE}"/>
              </a:ext>
            </a:extLst>
          </p:cNvPr>
          <p:cNvSpPr/>
          <p:nvPr/>
        </p:nvSpPr>
        <p:spPr>
          <a:xfrm>
            <a:off x="11284474" y="-1"/>
            <a:ext cx="1012789" cy="6858000"/>
          </a:xfrm>
          <a:prstGeom prst="rect">
            <a:avLst/>
          </a:prstGeom>
          <a:solidFill>
            <a:srgbClr val="DDC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DAE57-1BF1-34FA-DB83-72EAF147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8613" y="35189"/>
            <a:ext cx="6207137" cy="1492054"/>
          </a:xfrm>
        </p:spPr>
        <p:txBody>
          <a:bodyPr>
            <a:normAutofit fontScale="90000"/>
          </a:bodyPr>
          <a:lstStyle/>
          <a:p>
            <a:r>
              <a:rPr lang="bg-BG" sz="54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Дейности, </a:t>
            </a:r>
            <a:br>
              <a:rPr lang="bg-BG" sz="54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bg-BG" sz="54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клубове</a:t>
            </a:r>
            <a:endParaRPr lang="en-US" sz="48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FAAC7-BAD8-5E8B-6BEC-0019A217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673" y="1758594"/>
            <a:ext cx="4362723" cy="2643053"/>
          </a:xfrm>
        </p:spPr>
        <p:txBody>
          <a:bodyPr>
            <a:normAutofit/>
          </a:bodyPr>
          <a:lstStyle/>
          <a:p>
            <a:pPr indent="0" algn="just">
              <a:buNone/>
            </a:pPr>
            <a:r>
              <a:rPr lang="bg-BG" sz="2400" dirty="0">
                <a:effectLst/>
                <a:ea typeface="Times New Roman" panose="02020603050405020304" pitchFamily="18" charset="0"/>
              </a:rPr>
              <a:t>Посещение на учениците от 10 клас в съда.</a:t>
            </a:r>
            <a:endParaRPr lang="en-US" sz="2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8" name="Graphic 17" descr="Internet outline">
            <a:extLst>
              <a:ext uri="{FF2B5EF4-FFF2-40B4-BE49-F238E27FC236}">
                <a16:creationId xmlns:a16="http://schemas.microsoft.com/office/drawing/2014/main" id="{234FD3FF-08CB-2C55-F267-D9C483A8C24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559867" y="976505"/>
            <a:ext cx="54184" cy="541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6E54D9-951D-A25E-09D6-3D6DDA989807}"/>
              </a:ext>
            </a:extLst>
          </p:cNvPr>
          <p:cNvSpPr/>
          <p:nvPr/>
        </p:nvSpPr>
        <p:spPr>
          <a:xfrm>
            <a:off x="-8239" y="0"/>
            <a:ext cx="1012789" cy="6858000"/>
          </a:xfrm>
          <a:prstGeom prst="rect">
            <a:avLst/>
          </a:prstGeom>
          <a:solidFill>
            <a:srgbClr val="B6A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32A7C30-F4B9-289E-BB22-0A4E1F4E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3" y="110042"/>
            <a:ext cx="1594865" cy="159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C4B692-5C44-8C5A-F4D0-121241849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5013497"/>
            <a:ext cx="1665950" cy="1665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D5AA17-42F2-6014-E6FC-A17860563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9242" y="380971"/>
            <a:ext cx="5609462" cy="4228132"/>
          </a:xfrm>
          <a:prstGeom prst="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73B2FE-FD9D-2805-70D1-BAB1FDEBC1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050" y="3070485"/>
            <a:ext cx="4793226" cy="3608962"/>
          </a:xfrm>
          <a:prstGeom prst="rect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</p:pic>
      <p:pic>
        <p:nvPicPr>
          <p:cNvPr id="14" name="Graphic 13" descr="Scales of justice outline">
            <a:extLst>
              <a:ext uri="{FF2B5EF4-FFF2-40B4-BE49-F238E27FC236}">
                <a16:creationId xmlns:a16="http://schemas.microsoft.com/office/drawing/2014/main" id="{6EDD71EF-7955-984E-5AA7-7427F96482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69910">
            <a:off x="6166077" y="4667319"/>
            <a:ext cx="1846533" cy="1846533"/>
          </a:xfrm>
          <a:prstGeom prst="rect">
            <a:avLst/>
          </a:prstGeom>
        </p:spPr>
      </p:pic>
      <p:pic>
        <p:nvPicPr>
          <p:cNvPr id="19" name="Graphic 18" descr="Gavel outline">
            <a:extLst>
              <a:ext uri="{FF2B5EF4-FFF2-40B4-BE49-F238E27FC236}">
                <a16:creationId xmlns:a16="http://schemas.microsoft.com/office/drawing/2014/main" id="{7AD63B18-A4D9-924C-A69B-756088D069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56251" y="5174786"/>
            <a:ext cx="1665950" cy="166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277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F676C3-37CC-D353-7439-82704ED9FBBE}"/>
              </a:ext>
            </a:extLst>
          </p:cNvPr>
          <p:cNvSpPr/>
          <p:nvPr/>
        </p:nvSpPr>
        <p:spPr>
          <a:xfrm>
            <a:off x="11284474" y="-1"/>
            <a:ext cx="1012789" cy="6858000"/>
          </a:xfrm>
          <a:prstGeom prst="rect">
            <a:avLst/>
          </a:prstGeom>
          <a:solidFill>
            <a:srgbClr val="DDC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DAE57-1BF1-34FA-DB83-72EAF147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8613" y="35189"/>
            <a:ext cx="6207137" cy="1492054"/>
          </a:xfrm>
        </p:spPr>
        <p:txBody>
          <a:bodyPr>
            <a:normAutofit fontScale="90000"/>
          </a:bodyPr>
          <a:lstStyle/>
          <a:p>
            <a:r>
              <a:rPr lang="bg-BG" sz="54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Дейности, </a:t>
            </a:r>
            <a:br>
              <a:rPr lang="bg-BG" sz="54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bg-BG" sz="54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клубове</a:t>
            </a:r>
            <a:endParaRPr lang="en-US" sz="48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FAAC7-BAD8-5E8B-6BEC-0019A217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673" y="1758594"/>
            <a:ext cx="4362723" cy="2643053"/>
          </a:xfrm>
        </p:spPr>
        <p:txBody>
          <a:bodyPr>
            <a:normAutofit/>
          </a:bodyPr>
          <a:lstStyle/>
          <a:p>
            <a:pPr indent="0" algn="just">
              <a:buNone/>
            </a:pPr>
            <a:r>
              <a:rPr lang="bg-BG" sz="2400" dirty="0">
                <a:ea typeface="Times New Roman" panose="02020603050405020304" pitchFamily="18" charset="0"/>
              </a:rPr>
              <a:t>Рецитал „Разкажи ми за Левски“ по случай 150 години от смъртта на Апостола.</a:t>
            </a:r>
            <a:endParaRPr lang="en-US" sz="2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8" name="Graphic 17" descr="Internet outline">
            <a:extLst>
              <a:ext uri="{FF2B5EF4-FFF2-40B4-BE49-F238E27FC236}">
                <a16:creationId xmlns:a16="http://schemas.microsoft.com/office/drawing/2014/main" id="{234FD3FF-08CB-2C55-F267-D9C483A8C24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559867" y="976505"/>
            <a:ext cx="54184" cy="541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6E54D9-951D-A25E-09D6-3D6DDA989807}"/>
              </a:ext>
            </a:extLst>
          </p:cNvPr>
          <p:cNvSpPr/>
          <p:nvPr/>
        </p:nvSpPr>
        <p:spPr>
          <a:xfrm>
            <a:off x="-8239" y="0"/>
            <a:ext cx="1012789" cy="6858000"/>
          </a:xfrm>
          <a:prstGeom prst="rect">
            <a:avLst/>
          </a:prstGeom>
          <a:solidFill>
            <a:srgbClr val="B6A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32A7C30-F4B9-289E-BB22-0A4E1F4E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3" y="110042"/>
            <a:ext cx="1594865" cy="159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C4B692-5C44-8C5A-F4D0-121241849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4258" y="1530246"/>
            <a:ext cx="2225233" cy="2225233"/>
          </a:xfrm>
          <a:prstGeom prst="rect">
            <a:avLst/>
          </a:prstGeom>
        </p:spPr>
      </p:pic>
      <p:pic>
        <p:nvPicPr>
          <p:cNvPr id="7" name="Picture 6" descr="A picture containing clothing, person, theater curtain, theatre&#10;&#10;Description automatically generated">
            <a:extLst>
              <a:ext uri="{FF2B5EF4-FFF2-40B4-BE49-F238E27FC236}">
                <a16:creationId xmlns:a16="http://schemas.microsoft.com/office/drawing/2014/main" id="{4BC09D7F-78F1-D251-D9D2-7EC1F039EB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t="9979" r="33092" b="2080"/>
          <a:stretch/>
        </p:blipFill>
        <p:spPr>
          <a:xfrm>
            <a:off x="5375995" y="3582746"/>
            <a:ext cx="2490634" cy="3165211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</p:pic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79963F5-C4AC-C763-B2D1-03E6C16D4F9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4223" y="1915712"/>
            <a:ext cx="5527989" cy="4145992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</p:pic>
      <p:pic>
        <p:nvPicPr>
          <p:cNvPr id="16" name="Picture 15" descr="A child sitting at a table with a picture of a person&#10;&#10;Description automatically generated with medium confidence">
            <a:extLst>
              <a:ext uri="{FF2B5EF4-FFF2-40B4-BE49-F238E27FC236}">
                <a16:creationId xmlns:a16="http://schemas.microsoft.com/office/drawing/2014/main" id="{CCA922C3-1838-72BD-BA3F-CB6D75D6206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21" y="3582747"/>
            <a:ext cx="4220281" cy="3165211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02099A6-8D30-D52F-5274-8B44191D925E}"/>
              </a:ext>
            </a:extLst>
          </p:cNvPr>
          <p:cNvGrpSpPr/>
          <p:nvPr/>
        </p:nvGrpSpPr>
        <p:grpSpPr>
          <a:xfrm>
            <a:off x="8271932" y="35189"/>
            <a:ext cx="3412570" cy="1324650"/>
            <a:chOff x="7830593" y="5422531"/>
            <a:chExt cx="3511891" cy="1552998"/>
          </a:xfrm>
        </p:grpSpPr>
        <p:pic>
          <p:nvPicPr>
            <p:cNvPr id="20" name="Graphic 19" descr="Books on shelf outline">
              <a:extLst>
                <a:ext uri="{FF2B5EF4-FFF2-40B4-BE49-F238E27FC236}">
                  <a16:creationId xmlns:a16="http://schemas.microsoft.com/office/drawing/2014/main" id="{E783DEEB-8550-0E8B-CBD6-85E39BE8F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830593" y="5422531"/>
              <a:ext cx="1551324" cy="1551324"/>
            </a:xfrm>
            <a:prstGeom prst="rect">
              <a:avLst/>
            </a:prstGeom>
          </p:spPr>
        </p:pic>
        <p:pic>
          <p:nvPicPr>
            <p:cNvPr id="21" name="Graphic 20" descr="Books on shelf outline">
              <a:extLst>
                <a:ext uri="{FF2B5EF4-FFF2-40B4-BE49-F238E27FC236}">
                  <a16:creationId xmlns:a16="http://schemas.microsoft.com/office/drawing/2014/main" id="{5C8CE79B-10E2-314D-D773-2B9A02FD3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8901402" y="5424205"/>
              <a:ext cx="1551324" cy="15513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0081BAC-79DC-54DA-B94B-84640FA61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787869" y="5425337"/>
              <a:ext cx="1554615" cy="1548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53766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hild sitting at a table with a picture of a person&#10;&#10;Description automatically generated with medium confidence">
            <a:extLst>
              <a:ext uri="{FF2B5EF4-FFF2-40B4-BE49-F238E27FC236}">
                <a16:creationId xmlns:a16="http://schemas.microsoft.com/office/drawing/2014/main" id="{CCA922C3-1838-72BD-BA3F-CB6D75D6206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2143" y="3428999"/>
            <a:ext cx="45719" cy="3165211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F676C3-37CC-D353-7439-82704ED9FBBE}"/>
              </a:ext>
            </a:extLst>
          </p:cNvPr>
          <p:cNvSpPr/>
          <p:nvPr/>
        </p:nvSpPr>
        <p:spPr>
          <a:xfrm>
            <a:off x="11284474" y="-1"/>
            <a:ext cx="1012789" cy="6858000"/>
          </a:xfrm>
          <a:prstGeom prst="rect">
            <a:avLst/>
          </a:prstGeom>
          <a:solidFill>
            <a:srgbClr val="DDC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DAE57-1BF1-34FA-DB83-72EAF147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8613" y="35189"/>
            <a:ext cx="6207137" cy="1492054"/>
          </a:xfrm>
        </p:spPr>
        <p:txBody>
          <a:bodyPr>
            <a:normAutofit fontScale="90000"/>
          </a:bodyPr>
          <a:lstStyle/>
          <a:p>
            <a:r>
              <a:rPr lang="bg-BG" sz="54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Дейности, </a:t>
            </a:r>
            <a:br>
              <a:rPr lang="bg-BG" sz="54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bg-BG" sz="54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клубове</a:t>
            </a:r>
            <a:endParaRPr lang="en-US" sz="48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FAAC7-BAD8-5E8B-6BEC-0019A217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038" y="1460736"/>
            <a:ext cx="4493420" cy="2643053"/>
          </a:xfrm>
        </p:spPr>
        <p:txBody>
          <a:bodyPr>
            <a:normAutofit/>
          </a:bodyPr>
          <a:lstStyle/>
          <a:p>
            <a:pPr indent="0" algn="just">
              <a:buNone/>
            </a:pPr>
            <a:r>
              <a:rPr lang="bg-BG" sz="2400" dirty="0">
                <a:ea typeface="Times New Roman" panose="02020603050405020304" pitchFamily="18" charset="0"/>
              </a:rPr>
              <a:t>Лов на съкровища и обучения, организирани от Ученичекия съвет в седмицата против тормоза.</a:t>
            </a:r>
            <a:endParaRPr lang="en-US" sz="2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8" name="Graphic 17" descr="Internet outline">
            <a:extLst>
              <a:ext uri="{FF2B5EF4-FFF2-40B4-BE49-F238E27FC236}">
                <a16:creationId xmlns:a16="http://schemas.microsoft.com/office/drawing/2014/main" id="{234FD3FF-08CB-2C55-F267-D9C483A8C2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559867" y="976505"/>
            <a:ext cx="54184" cy="541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6E54D9-951D-A25E-09D6-3D6DDA989807}"/>
              </a:ext>
            </a:extLst>
          </p:cNvPr>
          <p:cNvSpPr/>
          <p:nvPr/>
        </p:nvSpPr>
        <p:spPr>
          <a:xfrm>
            <a:off x="-8239" y="0"/>
            <a:ext cx="1012789" cy="6858000"/>
          </a:xfrm>
          <a:prstGeom prst="rect">
            <a:avLst/>
          </a:prstGeom>
          <a:solidFill>
            <a:srgbClr val="B6A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32A7C30-F4B9-289E-BB22-0A4E1F4E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3" y="110042"/>
            <a:ext cx="1594865" cy="159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clothing, person, theater curtain, theatre&#10;&#10;Description automatically generated">
            <a:extLst>
              <a:ext uri="{FF2B5EF4-FFF2-40B4-BE49-F238E27FC236}">
                <a16:creationId xmlns:a16="http://schemas.microsoft.com/office/drawing/2014/main" id="{4BC09D7F-78F1-D251-D9D2-7EC1F039EB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t="9979" r="33092" b="2080"/>
          <a:stretch/>
        </p:blipFill>
        <p:spPr>
          <a:xfrm>
            <a:off x="-865918" y="3428998"/>
            <a:ext cx="45719" cy="3165211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</p:pic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79963F5-C4AC-C763-B2D1-03E6C16D4F9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49956" y="3758835"/>
            <a:ext cx="5527989" cy="81187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B0CF7F-19C1-2067-C657-F69392F5EB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7163"/>
          <a:stretch/>
        </p:blipFill>
        <p:spPr>
          <a:xfrm>
            <a:off x="1363215" y="3342911"/>
            <a:ext cx="3494602" cy="3393813"/>
          </a:xfrm>
          <a:prstGeom prst="rect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8E191E-587C-49E2-18AD-5850AC413EA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3435" b="10618"/>
          <a:stretch/>
        </p:blipFill>
        <p:spPr>
          <a:xfrm>
            <a:off x="7980372" y="569990"/>
            <a:ext cx="4186650" cy="3123118"/>
          </a:xfrm>
          <a:prstGeom prst="rect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3074" name="Picture 2" descr="Може да бъде изображение с 8 души, изправени хора и на закрито">
            <a:extLst>
              <a:ext uri="{FF2B5EF4-FFF2-40B4-BE49-F238E27FC236}">
                <a16:creationId xmlns:a16="http://schemas.microsoft.com/office/drawing/2014/main" id="{AF817AF4-73D2-381E-9275-E685FFD6D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" t="16455" r="7295"/>
          <a:stretch/>
        </p:blipFill>
        <p:spPr bwMode="auto">
          <a:xfrm>
            <a:off x="8161919" y="4002799"/>
            <a:ext cx="3840991" cy="2733925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Може да бъде изображение с 5 души, изправени хора, седнали хора и на закрито">
            <a:extLst>
              <a:ext uri="{FF2B5EF4-FFF2-40B4-BE49-F238E27FC236}">
                <a16:creationId xmlns:a16="http://schemas.microsoft.com/office/drawing/2014/main" id="{808744B6-1AEE-C9C6-E2C7-37DBFDB4D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482" y="3320442"/>
            <a:ext cx="2562211" cy="3416282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phic 18" descr="Treasure Map outline">
            <a:extLst>
              <a:ext uri="{FF2B5EF4-FFF2-40B4-BE49-F238E27FC236}">
                <a16:creationId xmlns:a16="http://schemas.microsoft.com/office/drawing/2014/main" id="{E4F7EE81-8895-461F-934B-0528D0B747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438659">
            <a:off x="5807616" y="1524261"/>
            <a:ext cx="1579123" cy="1579123"/>
          </a:xfrm>
          <a:prstGeom prst="rect">
            <a:avLst/>
          </a:prstGeom>
        </p:spPr>
      </p:pic>
      <p:pic>
        <p:nvPicPr>
          <p:cNvPr id="24" name="Graphic 23" descr="Treasure chest outline">
            <a:extLst>
              <a:ext uri="{FF2B5EF4-FFF2-40B4-BE49-F238E27FC236}">
                <a16:creationId xmlns:a16="http://schemas.microsoft.com/office/drawing/2014/main" id="{C05BA12F-2DBB-6928-7110-13B1CAEF78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110938">
            <a:off x="6522389" y="365584"/>
            <a:ext cx="1171985" cy="11719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B35B9-45AC-A79B-615F-723221141BF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548681" y="6195468"/>
            <a:ext cx="797482" cy="79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343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 descr="Treasure chest outline">
            <a:extLst>
              <a:ext uri="{FF2B5EF4-FFF2-40B4-BE49-F238E27FC236}">
                <a16:creationId xmlns:a16="http://schemas.microsoft.com/office/drawing/2014/main" id="{C05BA12F-2DBB-6928-7110-13B1CAEF789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10938">
            <a:off x="144413" y="2558801"/>
            <a:ext cx="691091" cy="691091"/>
          </a:xfrm>
          <a:prstGeom prst="rect">
            <a:avLst/>
          </a:prstGeom>
        </p:spPr>
      </p:pic>
      <p:pic>
        <p:nvPicPr>
          <p:cNvPr id="19" name="Graphic 18" descr="Treasure Map outline">
            <a:extLst>
              <a:ext uri="{FF2B5EF4-FFF2-40B4-BE49-F238E27FC236}">
                <a16:creationId xmlns:a16="http://schemas.microsoft.com/office/drawing/2014/main" id="{E4F7EE81-8895-461F-934B-0528D0B7473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438659">
            <a:off x="-197640" y="3772764"/>
            <a:ext cx="989041" cy="9890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F676C3-37CC-D353-7439-82704ED9FBBE}"/>
              </a:ext>
            </a:extLst>
          </p:cNvPr>
          <p:cNvSpPr/>
          <p:nvPr/>
        </p:nvSpPr>
        <p:spPr>
          <a:xfrm>
            <a:off x="11284474" y="-1"/>
            <a:ext cx="1012789" cy="6858000"/>
          </a:xfrm>
          <a:prstGeom prst="rect">
            <a:avLst/>
          </a:prstGeom>
          <a:solidFill>
            <a:srgbClr val="DDC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DAE57-1BF1-34FA-DB83-72EAF147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353" y="16886"/>
            <a:ext cx="6207137" cy="877385"/>
          </a:xfrm>
        </p:spPr>
        <p:txBody>
          <a:bodyPr>
            <a:normAutofit/>
          </a:bodyPr>
          <a:lstStyle/>
          <a:p>
            <a:r>
              <a:rPr lang="en-US" sz="54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bg-BG" sz="54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Спорт</a:t>
            </a:r>
            <a:endParaRPr lang="en-US" sz="48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FAAC7-BAD8-5E8B-6BEC-0019A217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7831" y="1419328"/>
            <a:ext cx="3717768" cy="2643053"/>
          </a:xfrm>
        </p:spPr>
        <p:txBody>
          <a:bodyPr>
            <a:normAutofit fontScale="92500"/>
          </a:bodyPr>
          <a:lstStyle/>
          <a:p>
            <a:pPr indent="0" algn="just">
              <a:buNone/>
            </a:pPr>
            <a:r>
              <a:rPr lang="bg-BG" sz="2400" i="1" dirty="0">
                <a:ea typeface="Times New Roman" panose="02020603050405020304" pitchFamily="18" charset="0"/>
              </a:rPr>
              <a:t>Отборите по волейбол и  баскетбол младежи и девойки се класираха на финалните кръгове и ще се съзтезават с най-добрите спортисти от цяла България! </a:t>
            </a:r>
            <a:endParaRPr lang="en-US" sz="2400" i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8" name="Graphic 17" descr="Internet outline">
            <a:extLst>
              <a:ext uri="{FF2B5EF4-FFF2-40B4-BE49-F238E27FC236}">
                <a16:creationId xmlns:a16="http://schemas.microsoft.com/office/drawing/2014/main" id="{234FD3FF-08CB-2C55-F267-D9C483A8C2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1559867" y="976505"/>
            <a:ext cx="54184" cy="541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6E54D9-951D-A25E-09D6-3D6DDA989807}"/>
              </a:ext>
            </a:extLst>
          </p:cNvPr>
          <p:cNvSpPr/>
          <p:nvPr/>
        </p:nvSpPr>
        <p:spPr>
          <a:xfrm>
            <a:off x="-37448" y="-3570"/>
            <a:ext cx="1012789" cy="6858000"/>
          </a:xfrm>
          <a:prstGeom prst="rect">
            <a:avLst/>
          </a:prstGeom>
          <a:solidFill>
            <a:srgbClr val="B6A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32A7C30-F4B9-289E-BB22-0A4E1F4E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84" y="78822"/>
            <a:ext cx="1594865" cy="159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group of girls in a basketball court&#10;&#10;Description automatically generated with low confidence">
            <a:extLst>
              <a:ext uri="{FF2B5EF4-FFF2-40B4-BE49-F238E27FC236}">
                <a16:creationId xmlns:a16="http://schemas.microsoft.com/office/drawing/2014/main" id="{088FD3C8-0051-CFDC-F330-98C7EA29392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7" r="12881"/>
          <a:stretch/>
        </p:blipFill>
        <p:spPr>
          <a:xfrm>
            <a:off x="9194315" y="188753"/>
            <a:ext cx="2596553" cy="3483229"/>
          </a:xfrm>
          <a:prstGeom prst="rect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</p:pic>
      <p:pic>
        <p:nvPicPr>
          <p:cNvPr id="13" name="Picture 1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57DFC0A0-4368-A0F3-01B8-B8919C98B6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1" r="18886"/>
          <a:stretch/>
        </p:blipFill>
        <p:spPr>
          <a:xfrm>
            <a:off x="6096000" y="3341739"/>
            <a:ext cx="2689230" cy="3397682"/>
          </a:xfrm>
          <a:prstGeom prst="rect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</p:pic>
      <p:pic>
        <p:nvPicPr>
          <p:cNvPr id="21" name="Picture 20" descr="A group of men in blue uniforms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3103415B-EA0D-4035-B47F-21B34994714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13129" r="15895"/>
          <a:stretch/>
        </p:blipFill>
        <p:spPr>
          <a:xfrm>
            <a:off x="8964384" y="3944361"/>
            <a:ext cx="3056413" cy="2641259"/>
          </a:xfrm>
          <a:prstGeom prst="rect">
            <a:avLst/>
          </a:prstGeom>
        </p:spPr>
      </p:pic>
      <p:pic>
        <p:nvPicPr>
          <p:cNvPr id="22" name="Picture 21" descr="A group of boys football players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482E912C-9B00-D815-52F3-1A05E8694D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065" y="387149"/>
            <a:ext cx="3673721" cy="2755291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</p:pic>
      <p:pic>
        <p:nvPicPr>
          <p:cNvPr id="23" name="Picture 22" descr="A group of men in blue uniforms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F8D9A265-051F-C178-B365-61DC10FA0F0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13129" r="15895"/>
          <a:stretch/>
        </p:blipFill>
        <p:spPr>
          <a:xfrm>
            <a:off x="8964384" y="3935921"/>
            <a:ext cx="3056413" cy="2641259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</p:pic>
      <p:pic>
        <p:nvPicPr>
          <p:cNvPr id="28" name="Graphic 27" descr="Volleyball outline">
            <a:extLst>
              <a:ext uri="{FF2B5EF4-FFF2-40B4-BE49-F238E27FC236}">
                <a16:creationId xmlns:a16="http://schemas.microsoft.com/office/drawing/2014/main" id="{F37921F6-92FC-D314-D22C-6B2D05588C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49274" y="5264990"/>
            <a:ext cx="1412376" cy="1412376"/>
          </a:xfrm>
          <a:prstGeom prst="rect">
            <a:avLst/>
          </a:prstGeom>
        </p:spPr>
      </p:pic>
      <p:pic>
        <p:nvPicPr>
          <p:cNvPr id="30" name="Graphic 29" descr="Soccer Goal with solid fill">
            <a:extLst>
              <a:ext uri="{FF2B5EF4-FFF2-40B4-BE49-F238E27FC236}">
                <a16:creationId xmlns:a16="http://schemas.microsoft.com/office/drawing/2014/main" id="{69A0BE98-9C85-1E80-268F-70D170E3C7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457242">
            <a:off x="3707377" y="5056570"/>
            <a:ext cx="1784401" cy="1784401"/>
          </a:xfrm>
          <a:prstGeom prst="rect">
            <a:avLst/>
          </a:prstGeom>
        </p:spPr>
      </p:pic>
      <p:pic>
        <p:nvPicPr>
          <p:cNvPr id="3072" name="Graphic 3071" descr="Basketball outline">
            <a:extLst>
              <a:ext uri="{FF2B5EF4-FFF2-40B4-BE49-F238E27FC236}">
                <a16:creationId xmlns:a16="http://schemas.microsoft.com/office/drawing/2014/main" id="{E527A1BA-468C-5C80-1B91-28B61BF1525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63050" y="47993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8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45D0868-9BBC-6A03-EA42-E988A0F2A802}"/>
              </a:ext>
            </a:extLst>
          </p:cNvPr>
          <p:cNvSpPr/>
          <p:nvPr/>
        </p:nvSpPr>
        <p:spPr>
          <a:xfrm flipV="1">
            <a:off x="2216426" y="6033050"/>
            <a:ext cx="8582867" cy="234608"/>
          </a:xfrm>
          <a:prstGeom prst="rect">
            <a:avLst/>
          </a:prstGeom>
          <a:solidFill>
            <a:srgbClr val="CD8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924A0C-B2C1-BBC4-0E2F-7922E78BFECD}"/>
              </a:ext>
            </a:extLst>
          </p:cNvPr>
          <p:cNvSpPr/>
          <p:nvPr/>
        </p:nvSpPr>
        <p:spPr>
          <a:xfrm>
            <a:off x="1093304" y="566531"/>
            <a:ext cx="10078279" cy="5581623"/>
          </a:xfrm>
          <a:prstGeom prst="rect">
            <a:avLst/>
          </a:prstGeom>
          <a:solidFill>
            <a:srgbClr val="FFF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F676C3-37CC-D353-7439-82704ED9FBBE}"/>
              </a:ext>
            </a:extLst>
          </p:cNvPr>
          <p:cNvSpPr/>
          <p:nvPr/>
        </p:nvSpPr>
        <p:spPr>
          <a:xfrm>
            <a:off x="11272635" y="0"/>
            <a:ext cx="1012789" cy="6858000"/>
          </a:xfrm>
          <a:prstGeom prst="rect">
            <a:avLst/>
          </a:prstGeom>
          <a:solidFill>
            <a:srgbClr val="D1B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DAE57-1BF1-34FA-DB83-72EAF147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33" y="-167539"/>
            <a:ext cx="6207137" cy="877385"/>
          </a:xfrm>
        </p:spPr>
        <p:txBody>
          <a:bodyPr>
            <a:normAutofit/>
          </a:bodyPr>
          <a:lstStyle/>
          <a:p>
            <a:r>
              <a:rPr lang="en-US" sz="48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bg-BG" sz="48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План прием</a:t>
            </a:r>
            <a:endParaRPr lang="en-US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8" name="Graphic 17" descr="Internet outline">
            <a:extLst>
              <a:ext uri="{FF2B5EF4-FFF2-40B4-BE49-F238E27FC236}">
                <a16:creationId xmlns:a16="http://schemas.microsoft.com/office/drawing/2014/main" id="{234FD3FF-08CB-2C55-F267-D9C483A8C2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559867" y="976505"/>
            <a:ext cx="54184" cy="54184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032A7C30-F4B9-289E-BB22-0A4E1F4E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207" y="62115"/>
            <a:ext cx="1295462" cy="129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phic 27" descr="Volleyball outline">
            <a:extLst>
              <a:ext uri="{FF2B5EF4-FFF2-40B4-BE49-F238E27FC236}">
                <a16:creationId xmlns:a16="http://schemas.microsoft.com/office/drawing/2014/main" id="{F37921F6-92FC-D314-D22C-6B2D05588C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428867" y="-73590"/>
            <a:ext cx="3710404" cy="3710404"/>
          </a:xfrm>
          <a:prstGeom prst="rect">
            <a:avLst/>
          </a:prstGeom>
        </p:spPr>
      </p:pic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726235AB-A278-CE94-CCB1-17DF0E145D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5190458"/>
              </p:ext>
            </p:extLst>
          </p:nvPr>
        </p:nvGraphicFramePr>
        <p:xfrm>
          <a:off x="1459117" y="601882"/>
          <a:ext cx="9334779" cy="5431168"/>
        </p:xfrm>
        <a:graphic>
          <a:graphicData uri="http://schemas.openxmlformats.org/drawingml/2006/table">
            <a:tbl>
              <a:tblPr firstRow="1" firstCol="1" bandRow="1"/>
              <a:tblGrid>
                <a:gridCol w="2810654">
                  <a:extLst>
                    <a:ext uri="{9D8B030D-6E8A-4147-A177-3AD203B41FA5}">
                      <a16:colId xmlns:a16="http://schemas.microsoft.com/office/drawing/2014/main" val="1239357794"/>
                    </a:ext>
                  </a:extLst>
                </a:gridCol>
                <a:gridCol w="2910829">
                  <a:extLst>
                    <a:ext uri="{9D8B030D-6E8A-4147-A177-3AD203B41FA5}">
                      <a16:colId xmlns:a16="http://schemas.microsoft.com/office/drawing/2014/main" val="1777611502"/>
                    </a:ext>
                  </a:extLst>
                </a:gridCol>
                <a:gridCol w="3613296">
                  <a:extLst>
                    <a:ext uri="{9D8B030D-6E8A-4147-A177-3AD203B41FA5}">
                      <a16:colId xmlns:a16="http://schemas.microsoft.com/office/drawing/2014/main" val="2300714814"/>
                    </a:ext>
                  </a:extLst>
                </a:gridCol>
              </a:tblGrid>
              <a:tr h="5141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ПРОФИЛ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09" marR="39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профилиращи предмети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09" marR="39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балообразуване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09" marR="39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161705"/>
                  </a:ext>
                </a:extLst>
              </a:tr>
              <a:tr h="24799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Софтуерни и хардуерни науки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паралелки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52 ученици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09" marR="39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bg-BG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buFont typeface="Wingdings" panose="05000000000000000000" pitchFamily="2" charset="2"/>
                        <a:buChar char=""/>
                      </a:pPr>
                      <a:r>
                        <a:rPr lang="bg-BG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информатика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buFont typeface="Wingdings" panose="05000000000000000000" pitchFamily="2" charset="2"/>
                        <a:buChar char=""/>
                      </a:pPr>
                      <a:r>
                        <a:rPr lang="bg-BG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ИТ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bg-BG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09" marR="39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buFont typeface="Times New Roman" panose="02020603050405020304" pitchFamily="18" charset="0"/>
                        <a:buChar char="–"/>
                      </a:pPr>
                      <a:r>
                        <a:rPr lang="bg-BG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оценка от НВО по </a:t>
                      </a:r>
                      <a:r>
                        <a:rPr lang="bg-BG" sz="1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БЕЛ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Times New Roman" panose="02020603050405020304" pitchFamily="18" charset="0"/>
                        <a:buChar char="–"/>
                      </a:pPr>
                      <a:r>
                        <a:rPr lang="bg-BG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оценка от НВО по </a:t>
                      </a:r>
                      <a:r>
                        <a:rPr lang="bg-BG" sz="1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математика</a:t>
                      </a:r>
                      <a:r>
                        <a:rPr lang="bg-BG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bg-BG" sz="1800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 три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оценки от свидетелството за основно образование по: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Times New Roman" panose="02020603050405020304" pitchFamily="18" charset="0"/>
                        <a:buChar char="–"/>
                      </a:pPr>
                      <a:r>
                        <a:rPr lang="bg-BG" sz="1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математика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Times New Roman" panose="02020603050405020304" pitchFamily="18" charset="0"/>
                        <a:buChar char="–"/>
                      </a:pPr>
                      <a:r>
                        <a:rPr lang="bg-BG" sz="1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ИТ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09" marR="39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5172678"/>
                  </a:ext>
                </a:extLst>
              </a:tr>
              <a:tr h="2091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Природни науки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паралелка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 ученици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09" marR="39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Wingdings" panose="05000000000000000000" pitchFamily="2" charset="2"/>
                        <a:buChar char=""/>
                      </a:pPr>
                      <a:r>
                        <a:rPr lang="bg-BG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биология и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4605" algn="ctr">
                        <a:lnSpc>
                          <a:spcPct val="115000"/>
                        </a:lnSpc>
                      </a:pPr>
                      <a:r>
                        <a:rPr lang="bg-BG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здравно образование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buFont typeface="Wingdings" panose="05000000000000000000" pitchFamily="2" charset="2"/>
                        <a:buChar char=""/>
                      </a:pPr>
                      <a:r>
                        <a:rPr lang="bg-BG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химия и опазване на околната среда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09" marR="39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buFont typeface="Times New Roman" panose="02020603050405020304" pitchFamily="18" charset="0"/>
                        <a:buChar char="–"/>
                      </a:pPr>
                      <a:r>
                        <a:rPr lang="bg-BG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оценка от НВО по</a:t>
                      </a:r>
                      <a:r>
                        <a:rPr lang="bg-BG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БЕЛ</a:t>
                      </a:r>
                      <a:r>
                        <a:rPr lang="bg-BG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bg-BG" sz="1800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 две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Times New Roman" panose="02020603050405020304" pitchFamily="18" charset="0"/>
                        <a:buChar char="–"/>
                      </a:pPr>
                      <a:r>
                        <a:rPr lang="bg-BG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оценка от НВО по </a:t>
                      </a:r>
                      <a:r>
                        <a:rPr lang="bg-BG" sz="1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математика </a:t>
                      </a:r>
                      <a:r>
                        <a:rPr lang="bg-BG" sz="1800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 две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оценки от свидетелството за основно образование по: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Times New Roman" panose="02020603050405020304" pitchFamily="18" charset="0"/>
                        <a:buChar char="–"/>
                      </a:pPr>
                      <a:r>
                        <a:rPr lang="bg-BG" sz="1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биология и ЗО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Times New Roman" panose="02020603050405020304" pitchFamily="18" charset="0"/>
                        <a:buChar char="–"/>
                      </a:pPr>
                      <a:r>
                        <a:rPr lang="bg-BG" sz="1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химия и опазване на ОС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009" marR="39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2981213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1AFA5BE8-4D7B-12A2-13C6-EEE271F86753}"/>
              </a:ext>
            </a:extLst>
          </p:cNvPr>
          <p:cNvSpPr/>
          <p:nvPr/>
        </p:nvSpPr>
        <p:spPr>
          <a:xfrm>
            <a:off x="5506278" y="6267658"/>
            <a:ext cx="745435" cy="411438"/>
          </a:xfrm>
          <a:prstGeom prst="rect">
            <a:avLst/>
          </a:prstGeom>
          <a:solidFill>
            <a:srgbClr val="D1B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210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45D0868-9BBC-6A03-EA42-E988A0F2A802}"/>
              </a:ext>
            </a:extLst>
          </p:cNvPr>
          <p:cNvSpPr/>
          <p:nvPr/>
        </p:nvSpPr>
        <p:spPr>
          <a:xfrm flipV="1">
            <a:off x="2216426" y="6033050"/>
            <a:ext cx="8582867" cy="234608"/>
          </a:xfrm>
          <a:prstGeom prst="rect">
            <a:avLst/>
          </a:prstGeom>
          <a:solidFill>
            <a:srgbClr val="CD8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924A0C-B2C1-BBC4-0E2F-7922E78BFECD}"/>
              </a:ext>
            </a:extLst>
          </p:cNvPr>
          <p:cNvSpPr/>
          <p:nvPr/>
        </p:nvSpPr>
        <p:spPr>
          <a:xfrm>
            <a:off x="1093304" y="566531"/>
            <a:ext cx="10078279" cy="5581623"/>
          </a:xfrm>
          <a:prstGeom prst="rect">
            <a:avLst/>
          </a:prstGeom>
          <a:solidFill>
            <a:srgbClr val="FFF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F676C3-37CC-D353-7439-82704ED9FBBE}"/>
              </a:ext>
            </a:extLst>
          </p:cNvPr>
          <p:cNvSpPr/>
          <p:nvPr/>
        </p:nvSpPr>
        <p:spPr>
          <a:xfrm>
            <a:off x="11280914" y="0"/>
            <a:ext cx="1012789" cy="6858000"/>
          </a:xfrm>
          <a:prstGeom prst="rect">
            <a:avLst/>
          </a:prstGeom>
          <a:solidFill>
            <a:srgbClr val="D1B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DAE57-1BF1-34FA-DB83-72EAF147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713" y="-167539"/>
            <a:ext cx="10262580" cy="877385"/>
          </a:xfrm>
        </p:spPr>
        <p:txBody>
          <a:bodyPr>
            <a:normAutofit fontScale="90000"/>
          </a:bodyPr>
          <a:lstStyle/>
          <a:p>
            <a:r>
              <a:rPr lang="bg-BG" sz="48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График на дейностите по приема</a:t>
            </a:r>
            <a:endParaRPr lang="en-US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8" name="Graphic 17" descr="Internet outline">
            <a:extLst>
              <a:ext uri="{FF2B5EF4-FFF2-40B4-BE49-F238E27FC236}">
                <a16:creationId xmlns:a16="http://schemas.microsoft.com/office/drawing/2014/main" id="{234FD3FF-08CB-2C55-F267-D9C483A8C2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559867" y="976505"/>
            <a:ext cx="54184" cy="54184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032A7C30-F4B9-289E-BB22-0A4E1F4E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207" y="62115"/>
            <a:ext cx="1295462" cy="129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phic 27" descr="Volleyball outline">
            <a:extLst>
              <a:ext uri="{FF2B5EF4-FFF2-40B4-BE49-F238E27FC236}">
                <a16:creationId xmlns:a16="http://schemas.microsoft.com/office/drawing/2014/main" id="{F37921F6-92FC-D314-D22C-6B2D05588C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428867" y="-73590"/>
            <a:ext cx="3710404" cy="371040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AFA5BE8-4D7B-12A2-13C6-EEE271F86753}"/>
              </a:ext>
            </a:extLst>
          </p:cNvPr>
          <p:cNvSpPr/>
          <p:nvPr/>
        </p:nvSpPr>
        <p:spPr>
          <a:xfrm>
            <a:off x="5506278" y="6267658"/>
            <a:ext cx="745435" cy="411438"/>
          </a:xfrm>
          <a:prstGeom prst="rect">
            <a:avLst/>
          </a:prstGeom>
          <a:solidFill>
            <a:srgbClr val="D1B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E4E7E9E-FB13-CC1C-3C06-29FBC908B1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2746061"/>
              </p:ext>
            </p:extLst>
          </p:nvPr>
        </p:nvGraphicFramePr>
        <p:xfrm>
          <a:off x="1202635" y="771960"/>
          <a:ext cx="9757571" cy="526109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36041">
                  <a:extLst>
                    <a:ext uri="{9D8B030D-6E8A-4147-A177-3AD203B41FA5}">
                      <a16:colId xmlns:a16="http://schemas.microsoft.com/office/drawing/2014/main" val="1033957092"/>
                    </a:ext>
                  </a:extLst>
                </a:gridCol>
                <a:gridCol w="6556976">
                  <a:extLst>
                    <a:ext uri="{9D8B030D-6E8A-4147-A177-3AD203B41FA5}">
                      <a16:colId xmlns:a16="http://schemas.microsoft.com/office/drawing/2014/main" val="2062524913"/>
                    </a:ext>
                  </a:extLst>
                </a:gridCol>
                <a:gridCol w="2864554">
                  <a:extLst>
                    <a:ext uri="{9D8B030D-6E8A-4147-A177-3AD203B41FA5}">
                      <a16:colId xmlns:a16="http://schemas.microsoft.com/office/drawing/2014/main" val="215210184"/>
                    </a:ext>
                  </a:extLst>
                </a:gridCol>
              </a:tblGrid>
              <a:tr h="2943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200" b="1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800" b="1" dirty="0">
                          <a:effectLst/>
                        </a:rPr>
                        <a:t>Вид дейност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800" b="1" dirty="0">
                          <a:effectLst/>
                        </a:rPr>
                        <a:t>срок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2851794"/>
                  </a:ext>
                </a:extLst>
              </a:tr>
              <a:tr h="1557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20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2000" dirty="0">
                          <a:solidFill>
                            <a:srgbClr val="000000"/>
                          </a:solidFill>
                          <a:effectLst/>
                        </a:rPr>
                        <a:t>Провеждане на НВО по: </a:t>
                      </a:r>
                      <a:endParaRPr lang="en-US" sz="1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Wingdings" panose="05000000000000000000" pitchFamily="2" charset="2"/>
                        <a:buChar char=""/>
                      </a:pPr>
                      <a:r>
                        <a:rPr lang="bg-BG" sz="2000" dirty="0">
                          <a:solidFill>
                            <a:srgbClr val="000000"/>
                          </a:solidFill>
                          <a:effectLst/>
                        </a:rPr>
                        <a:t>български език и литература</a:t>
                      </a:r>
                      <a:endParaRPr lang="en-US" sz="1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bg-BG" sz="2000" dirty="0">
                          <a:solidFill>
                            <a:srgbClr val="000000"/>
                          </a:solidFill>
                          <a:effectLst/>
                        </a:rPr>
                        <a:t>математика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13</a:t>
                      </a:r>
                      <a:r>
                        <a:rPr lang="bg-BG" sz="2000">
                          <a:solidFill>
                            <a:srgbClr val="000000"/>
                          </a:solidFill>
                          <a:effectLst/>
                        </a:rPr>
                        <a:t>.06.202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r>
                        <a:rPr lang="bg-BG" sz="2000">
                          <a:solidFill>
                            <a:srgbClr val="000000"/>
                          </a:solidFill>
                          <a:effectLst/>
                        </a:rPr>
                        <a:t> г. – 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09</a:t>
                      </a:r>
                      <a:r>
                        <a:rPr lang="bg-BG" sz="2000">
                          <a:solidFill>
                            <a:srgbClr val="000000"/>
                          </a:solidFill>
                          <a:effectLst/>
                        </a:rPr>
                        <a:t>:00</a:t>
                      </a:r>
                      <a:endParaRPr lang="en-US" sz="1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200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r>
                        <a:rPr lang="bg-BG" sz="2000">
                          <a:solidFill>
                            <a:srgbClr val="000000"/>
                          </a:solidFill>
                          <a:effectLst/>
                        </a:rPr>
                        <a:t>.06.202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r>
                        <a:rPr lang="bg-BG" sz="2000">
                          <a:solidFill>
                            <a:srgbClr val="000000"/>
                          </a:solidFill>
                          <a:effectLst/>
                        </a:rPr>
                        <a:t> г. – 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09</a:t>
                      </a:r>
                      <a:r>
                        <a:rPr lang="bg-BG" sz="2000">
                          <a:solidFill>
                            <a:srgbClr val="000000"/>
                          </a:solidFill>
                          <a:effectLst/>
                        </a:rPr>
                        <a:t>:00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3135668"/>
                  </a:ext>
                </a:extLst>
              </a:tr>
              <a:tr h="326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2000" dirty="0">
                          <a:effectLst/>
                        </a:rPr>
                        <a:t>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2000" dirty="0">
                          <a:effectLst/>
                        </a:rPr>
                        <a:t>Обявяване на резултатите от тестовете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2000">
                          <a:effectLst/>
                        </a:rPr>
                        <a:t>до 2</a:t>
                      </a:r>
                      <a:r>
                        <a:rPr lang="en-US" sz="2000">
                          <a:effectLst/>
                        </a:rPr>
                        <a:t>8</a:t>
                      </a:r>
                      <a:r>
                        <a:rPr lang="bg-BG" sz="2000">
                          <a:effectLst/>
                        </a:rPr>
                        <a:t>.06.202</a:t>
                      </a:r>
                      <a:r>
                        <a:rPr lang="en-US" sz="2000">
                          <a:effectLst/>
                        </a:rPr>
                        <a:t>3</a:t>
                      </a:r>
                      <a:r>
                        <a:rPr lang="bg-BG" sz="2000">
                          <a:effectLst/>
                        </a:rPr>
                        <a:t> г.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7884636"/>
                  </a:ext>
                </a:extLst>
              </a:tr>
              <a:tr h="1024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2000" dirty="0">
                          <a:solidFill>
                            <a:srgbClr val="000000"/>
                          </a:solidFill>
                          <a:effectLst/>
                        </a:rPr>
                        <a:t>Подаване на документи за участие в приема на ученици по Наредба № 10 от 01.09.2016 г.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200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r>
                        <a:rPr lang="bg-BG" sz="2000">
                          <a:solidFill>
                            <a:srgbClr val="000000"/>
                          </a:solidFill>
                          <a:effectLst/>
                        </a:rPr>
                        <a:t>.07-07.07.202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r>
                        <a:rPr lang="bg-BG" sz="2000">
                          <a:solidFill>
                            <a:srgbClr val="000000"/>
                          </a:solidFill>
                          <a:effectLst/>
                        </a:rPr>
                        <a:t> г.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090785"/>
                  </a:ext>
                </a:extLst>
              </a:tr>
              <a:tr h="683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2000" dirty="0">
                          <a:effectLst/>
                        </a:rPr>
                        <a:t>Обявяване на списъците с приетите ученици на първи етап на класиране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2000" dirty="0">
                          <a:effectLst/>
                        </a:rPr>
                        <a:t>до 1</a:t>
                      </a:r>
                      <a:r>
                        <a:rPr lang="en-US" sz="2000" dirty="0">
                          <a:effectLst/>
                        </a:rPr>
                        <a:t>2</a:t>
                      </a:r>
                      <a:r>
                        <a:rPr lang="bg-BG" sz="2000" dirty="0">
                          <a:effectLst/>
                        </a:rPr>
                        <a:t>.07.202</a:t>
                      </a:r>
                      <a:r>
                        <a:rPr lang="en-US" sz="2000" dirty="0">
                          <a:effectLst/>
                        </a:rPr>
                        <a:t>3</a:t>
                      </a:r>
                      <a:r>
                        <a:rPr lang="bg-BG" sz="2000" dirty="0">
                          <a:effectLst/>
                        </a:rPr>
                        <a:t> г.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4988609"/>
                  </a:ext>
                </a:extLst>
              </a:tr>
              <a:tr h="13752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2000" dirty="0">
                          <a:solidFill>
                            <a:srgbClr val="000000"/>
                          </a:solidFill>
                          <a:effectLst/>
                        </a:rPr>
                        <a:t>Записване на приетите ученици на първи етап на класиране или подаване на заявления за участие във втори етап на класиране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2000" dirty="0">
                          <a:solidFill>
                            <a:srgbClr val="000000"/>
                          </a:solidFill>
                          <a:effectLst/>
                        </a:rPr>
                        <a:t>13.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07–</a:t>
                      </a:r>
                      <a:r>
                        <a:rPr lang="bg-BG" sz="20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r>
                        <a:rPr lang="bg-BG" sz="2000" dirty="0">
                          <a:solidFill>
                            <a:srgbClr val="000000"/>
                          </a:solidFill>
                          <a:effectLst/>
                        </a:rPr>
                        <a:t>.07.202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r>
                        <a:rPr lang="bg-BG" sz="2000" dirty="0">
                          <a:solidFill>
                            <a:srgbClr val="000000"/>
                          </a:solidFill>
                          <a:effectLst/>
                        </a:rPr>
                        <a:t> г.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38345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46204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BB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DEC9D1E-C3E6-A42F-1E45-AADDB3A90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0847232">
            <a:off x="1444541" y="3299940"/>
            <a:ext cx="10558384" cy="1411286"/>
          </a:xfrm>
        </p:spPr>
        <p:txBody>
          <a:bodyPr>
            <a:normAutofit/>
          </a:bodyPr>
          <a:lstStyle/>
          <a:p>
            <a:pPr algn="l"/>
            <a:r>
              <a:rPr lang="bg-BG" sz="4000" i="1" dirty="0">
                <a:solidFill>
                  <a:schemeClr val="accent6">
                    <a:lumMod val="75000"/>
                  </a:schemeClr>
                </a:solidFill>
              </a:rPr>
              <a:t>Избери ПМПГ „Св. Климент Охридски“ – път, който води към </a:t>
            </a:r>
            <a:r>
              <a:rPr lang="bg-BG" sz="4000" i="1" dirty="0" smtClean="0">
                <a:solidFill>
                  <a:schemeClr val="accent6">
                    <a:lumMod val="75000"/>
                  </a:schemeClr>
                </a:solidFill>
              </a:rPr>
              <a:t>успеха</a:t>
            </a:r>
            <a:r>
              <a:rPr lang="en-US" sz="4000" i="1" dirty="0" smtClean="0">
                <a:solidFill>
                  <a:schemeClr val="accent6">
                    <a:lumMod val="75000"/>
                  </a:schemeClr>
                </a:solidFill>
              </a:rPr>
              <a:t>!</a:t>
            </a:r>
            <a:endParaRPr lang="en-US" sz="40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8F4B6-DA11-D9F0-58C2-966E8497E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0782278">
            <a:off x="1121805" y="1599408"/>
            <a:ext cx="9674785" cy="1675756"/>
          </a:xfrm>
        </p:spPr>
        <p:txBody>
          <a:bodyPr>
            <a:noAutofit/>
          </a:bodyPr>
          <a:lstStyle/>
          <a:p>
            <a:pPr algn="l"/>
            <a:r>
              <a:rPr lang="bg-BG" sz="6000" b="1" i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Време е да направиш следващата крачка!</a:t>
            </a:r>
            <a:endParaRPr lang="en-US" sz="6000" b="1" i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3F1D53-914A-8C5D-2D17-3E516E8DC400}"/>
              </a:ext>
            </a:extLst>
          </p:cNvPr>
          <p:cNvSpPr/>
          <p:nvPr/>
        </p:nvSpPr>
        <p:spPr>
          <a:xfrm>
            <a:off x="0" y="1"/>
            <a:ext cx="468752" cy="6858000"/>
          </a:xfrm>
          <a:prstGeom prst="rect">
            <a:avLst/>
          </a:prstGeom>
          <a:solidFill>
            <a:srgbClr val="B6A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26" name="Graphic 25" descr="Remote learning science outline">
            <a:extLst>
              <a:ext uri="{FF2B5EF4-FFF2-40B4-BE49-F238E27FC236}">
                <a16:creationId xmlns:a16="http://schemas.microsoft.com/office/drawing/2014/main" id="{1A9C7F85-8C98-ADDB-0C63-5F63CC17C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35042">
            <a:off x="10287482" y="198780"/>
            <a:ext cx="1767045" cy="1767045"/>
          </a:xfrm>
          <a:prstGeom prst="rect">
            <a:avLst/>
          </a:prstGeom>
        </p:spPr>
      </p:pic>
      <p:pic>
        <p:nvPicPr>
          <p:cNvPr id="28" name="Graphic 27" descr="Microscope outline">
            <a:extLst>
              <a:ext uri="{FF2B5EF4-FFF2-40B4-BE49-F238E27FC236}">
                <a16:creationId xmlns:a16="http://schemas.microsoft.com/office/drawing/2014/main" id="{D1600936-3C53-5CE2-C558-22BC8C7AB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68751" y="5126183"/>
            <a:ext cx="1730878" cy="1730878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F2CC5F2-05A1-ED7A-7A5A-B86C7C583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76" y="152946"/>
            <a:ext cx="1894658" cy="189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625BF-E44E-EB63-831B-793C69FECD4F}"/>
              </a:ext>
            </a:extLst>
          </p:cNvPr>
          <p:cNvSpPr txBox="1"/>
          <p:nvPr/>
        </p:nvSpPr>
        <p:spPr>
          <a:xfrm>
            <a:off x="7906328" y="6208542"/>
            <a:ext cx="5227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B7362">
                    <a:lumMod val="5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www.pmgmontana.com</a:t>
            </a:r>
          </a:p>
        </p:txBody>
      </p:sp>
    </p:spTree>
    <p:extLst>
      <p:ext uri="{BB962C8B-B14F-4D97-AF65-F5344CB8AC3E}">
        <p14:creationId xmlns:p14="http://schemas.microsoft.com/office/powerpoint/2010/main" val="22337655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 descr="Projector screen outline">
            <a:extLst>
              <a:ext uri="{FF2B5EF4-FFF2-40B4-BE49-F238E27FC236}">
                <a16:creationId xmlns:a16="http://schemas.microsoft.com/office/drawing/2014/main" id="{D3FB1545-45D5-DD0A-EF92-AE3139788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51428">
            <a:off x="3891930" y="4301357"/>
            <a:ext cx="2314561" cy="2314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CDAE57-1BF1-34FA-DB83-72EAF147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347" y="157952"/>
            <a:ext cx="4198335" cy="1497465"/>
          </a:xfrm>
        </p:spPr>
        <p:txBody>
          <a:bodyPr>
            <a:normAutofit fontScale="90000"/>
          </a:bodyPr>
          <a:lstStyle/>
          <a:p>
            <a:r>
              <a:rPr lang="bg-BG" sz="54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Национални Олимпиади</a:t>
            </a:r>
            <a:endParaRPr lang="en-US" sz="48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FAAC7-BAD8-5E8B-6BEC-0019A217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768" y="2049464"/>
            <a:ext cx="4897308" cy="254294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Първо място на Национална олимпиада по ИТ 2023 на Матей Минев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8 А клас</a:t>
            </a:r>
            <a:r>
              <a:rPr lang="bg-BG" sz="2400" i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n-US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32A7C30-F4B9-289E-BB22-0A4E1F4E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00" y="129155"/>
            <a:ext cx="1594865" cy="159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6E54D9-951D-A25E-09D6-3D6DDA989807}"/>
              </a:ext>
            </a:extLst>
          </p:cNvPr>
          <p:cNvSpPr/>
          <p:nvPr/>
        </p:nvSpPr>
        <p:spPr>
          <a:xfrm>
            <a:off x="11264630" y="-1991"/>
            <a:ext cx="964321" cy="6858000"/>
          </a:xfrm>
          <a:prstGeom prst="rect">
            <a:avLst/>
          </a:prstGeom>
          <a:solidFill>
            <a:srgbClr val="B6A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Books with solid fill">
            <a:extLst>
              <a:ext uri="{FF2B5EF4-FFF2-40B4-BE49-F238E27FC236}">
                <a16:creationId xmlns:a16="http://schemas.microsoft.com/office/drawing/2014/main" id="{856FBFFF-9BBB-7112-28A0-9CB0FA12CF2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685363" y="6609755"/>
            <a:ext cx="229239" cy="229239"/>
          </a:xfrm>
          <a:prstGeom prst="rect">
            <a:avLst/>
          </a:prstGeom>
        </p:spPr>
      </p:pic>
      <p:pic>
        <p:nvPicPr>
          <p:cNvPr id="16" name="Graphic 15" descr="Open book outline">
            <a:extLst>
              <a:ext uri="{FF2B5EF4-FFF2-40B4-BE49-F238E27FC236}">
                <a16:creationId xmlns:a16="http://schemas.microsoft.com/office/drawing/2014/main" id="{B62BC655-7C8E-DBC5-B6D7-B0B63ADE897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153798">
            <a:off x="12779858" y="-219998"/>
            <a:ext cx="193526" cy="19352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3092102-9AFC-EDBC-CAF2-AADF0740AC20}"/>
              </a:ext>
            </a:extLst>
          </p:cNvPr>
          <p:cNvGrpSpPr/>
          <p:nvPr/>
        </p:nvGrpSpPr>
        <p:grpSpPr>
          <a:xfrm>
            <a:off x="331817" y="4917854"/>
            <a:ext cx="2284923" cy="2284923"/>
            <a:chOff x="283784" y="4986457"/>
            <a:chExt cx="2284923" cy="2284923"/>
          </a:xfrm>
        </p:grpSpPr>
        <p:pic>
          <p:nvPicPr>
            <p:cNvPr id="14" name="Graphic 13" descr="Computer outline">
              <a:extLst>
                <a:ext uri="{FF2B5EF4-FFF2-40B4-BE49-F238E27FC236}">
                  <a16:creationId xmlns:a16="http://schemas.microsoft.com/office/drawing/2014/main" id="{D8B874B8-197F-609D-87EE-FB67DD693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83784" y="4986457"/>
              <a:ext cx="2284923" cy="2284923"/>
            </a:xfrm>
            <a:prstGeom prst="rect">
              <a:avLst/>
            </a:prstGeom>
          </p:spPr>
        </p:pic>
        <p:pic>
          <p:nvPicPr>
            <p:cNvPr id="18" name="Graphic 17" descr="Cmd Terminal outline">
              <a:extLst>
                <a:ext uri="{FF2B5EF4-FFF2-40B4-BE49-F238E27FC236}">
                  <a16:creationId xmlns:a16="http://schemas.microsoft.com/office/drawing/2014/main" id="{83EE0940-90DC-5CA0-BA65-BB4E1F9A6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31817" y="5398851"/>
              <a:ext cx="1341340" cy="1210904"/>
            </a:xfrm>
            <a:prstGeom prst="rect">
              <a:avLst/>
            </a:prstGeom>
          </p:spPr>
        </p:pic>
      </p:grpSp>
      <p:pic>
        <p:nvPicPr>
          <p:cNvPr id="21" name="Graphic 20" descr="Internet Of Things outline">
            <a:extLst>
              <a:ext uri="{FF2B5EF4-FFF2-40B4-BE49-F238E27FC236}">
                <a16:creationId xmlns:a16="http://schemas.microsoft.com/office/drawing/2014/main" id="{45AAA2B9-68A6-4B23-416B-4EA8A3E6D7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758336">
            <a:off x="4600845" y="4728855"/>
            <a:ext cx="1068083" cy="1068083"/>
          </a:xfrm>
          <a:prstGeom prst="rect">
            <a:avLst/>
          </a:prstGeom>
        </p:spPr>
      </p:pic>
      <p:pic>
        <p:nvPicPr>
          <p:cNvPr id="7" name="Picture 6" descr="A person holding a medal and a paper&#10;&#10;Description automatically generated with medium confidence">
            <a:extLst>
              <a:ext uri="{FF2B5EF4-FFF2-40B4-BE49-F238E27FC236}">
                <a16:creationId xmlns:a16="http://schemas.microsoft.com/office/drawing/2014/main" id="{0C96C497-F22D-3DAA-A341-DB3D085D74D5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5844" y="1206633"/>
            <a:ext cx="5921004" cy="4440753"/>
          </a:xfrm>
          <a:prstGeom prst="rect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</p:pic>
      <p:pic>
        <p:nvPicPr>
          <p:cNvPr id="9" name="Graphic 8" descr="Diploma roll outline">
            <a:extLst>
              <a:ext uri="{FF2B5EF4-FFF2-40B4-BE49-F238E27FC236}">
                <a16:creationId xmlns:a16="http://schemas.microsoft.com/office/drawing/2014/main" id="{1C9D5B19-40B4-E883-5D82-AA7DC21C9A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526252" y="5935700"/>
            <a:ext cx="1067304" cy="106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665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DAE57-1BF1-34FA-DB83-72EAF147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116" y="268532"/>
            <a:ext cx="4230665" cy="1254273"/>
          </a:xfrm>
        </p:spPr>
        <p:txBody>
          <a:bodyPr>
            <a:noAutofit/>
          </a:bodyPr>
          <a:lstStyle/>
          <a:p>
            <a:pPr algn="ctr"/>
            <a:r>
              <a:rPr lang="bg-BG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Национални Олимпиади</a:t>
            </a:r>
            <a:endParaRPr lang="en-US" sz="3600" i="1" spc="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FAAC7-BAD8-5E8B-6BEC-0019A217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883" y="1969478"/>
            <a:ext cx="3504681" cy="45772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sz="2400" i="1" dirty="0">
                <a:solidFill>
                  <a:schemeClr val="accent6">
                    <a:lumMod val="50000"/>
                  </a:schemeClr>
                </a:solidFill>
              </a:rPr>
              <a:t>Национална олимпиада по БЕЛ 202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endParaRPr lang="bg-BG" sz="2400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bg-BG" sz="2400" i="1" dirty="0">
                <a:solidFill>
                  <a:schemeClr val="accent6">
                    <a:lumMod val="50000"/>
                  </a:schemeClr>
                </a:solidFill>
              </a:rPr>
              <a:t>Иван Макавеев</a:t>
            </a:r>
          </a:p>
          <a:p>
            <a:pPr marL="0" indent="0">
              <a:buNone/>
            </a:pPr>
            <a:r>
              <a:rPr lang="bg-BG" sz="2400" i="1" dirty="0">
                <a:solidFill>
                  <a:schemeClr val="accent6">
                    <a:lumMod val="50000"/>
                  </a:schemeClr>
                </a:solidFill>
              </a:rPr>
              <a:t>Стефани Антонова</a:t>
            </a:r>
            <a:endParaRPr lang="en-US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32A7C30-F4B9-289E-BB22-0A4E1F4E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00" y="129155"/>
            <a:ext cx="1594865" cy="159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6E54D9-951D-A25E-09D6-3D6DDA989807}"/>
              </a:ext>
            </a:extLst>
          </p:cNvPr>
          <p:cNvSpPr/>
          <p:nvPr/>
        </p:nvSpPr>
        <p:spPr>
          <a:xfrm>
            <a:off x="11264630" y="-1991"/>
            <a:ext cx="964321" cy="6858000"/>
          </a:xfrm>
          <a:prstGeom prst="rect">
            <a:avLst/>
          </a:prstGeom>
          <a:solidFill>
            <a:srgbClr val="B6A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FE840DD0-0FB6-B8BB-936A-B583B96B43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4" t="19819" r="7705"/>
          <a:stretch/>
        </p:blipFill>
        <p:spPr>
          <a:xfrm>
            <a:off x="6545039" y="470428"/>
            <a:ext cx="4464942" cy="6076287"/>
          </a:xfrm>
          <a:prstGeom prst="rect">
            <a:avLst/>
          </a:prstGeom>
          <a:ln w="76200">
            <a:solidFill>
              <a:srgbClr val="85B2A1"/>
            </a:solidFill>
          </a:ln>
        </p:spPr>
      </p:pic>
      <p:pic>
        <p:nvPicPr>
          <p:cNvPr id="18" name="Picture 17" descr="A picture containing text, font, picture frame, poster&#10;&#10;Description automatically generated">
            <a:extLst>
              <a:ext uri="{FF2B5EF4-FFF2-40B4-BE49-F238E27FC236}">
                <a16:creationId xmlns:a16="http://schemas.microsoft.com/office/drawing/2014/main" id="{A75EA887-6059-2A4A-B31E-2E6A8D1942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018" y="1789202"/>
            <a:ext cx="2061214" cy="3005595"/>
          </a:xfrm>
          <a:prstGeom prst="rect">
            <a:avLst/>
          </a:prstGeom>
          <a:ln w="76200">
            <a:solidFill>
              <a:srgbClr val="9D83A5"/>
            </a:solidFill>
          </a:ln>
        </p:spPr>
      </p:pic>
      <p:pic>
        <p:nvPicPr>
          <p:cNvPr id="34" name="Graphic 33" descr="Open book outline">
            <a:extLst>
              <a:ext uri="{FF2B5EF4-FFF2-40B4-BE49-F238E27FC236}">
                <a16:creationId xmlns:a16="http://schemas.microsoft.com/office/drawing/2014/main" id="{356EEF8D-9253-F1BB-240D-7D717D8911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165891">
            <a:off x="1754102" y="4903557"/>
            <a:ext cx="1843694" cy="1843694"/>
          </a:xfrm>
          <a:prstGeom prst="rect">
            <a:avLst/>
          </a:prstGeom>
        </p:spPr>
      </p:pic>
      <p:pic>
        <p:nvPicPr>
          <p:cNvPr id="36" name="Graphic 35" descr="Pencil with solid fill">
            <a:extLst>
              <a:ext uri="{FF2B5EF4-FFF2-40B4-BE49-F238E27FC236}">
                <a16:creationId xmlns:a16="http://schemas.microsoft.com/office/drawing/2014/main" id="{2030B8D1-139F-390A-BA18-58618EDBF92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83861">
            <a:off x="2952358" y="4822567"/>
            <a:ext cx="1056188" cy="1056188"/>
          </a:xfrm>
          <a:prstGeom prst="rect">
            <a:avLst/>
          </a:prstGeom>
        </p:spPr>
      </p:pic>
      <p:pic>
        <p:nvPicPr>
          <p:cNvPr id="38" name="Graphic 37" descr="Books outline">
            <a:extLst>
              <a:ext uri="{FF2B5EF4-FFF2-40B4-BE49-F238E27FC236}">
                <a16:creationId xmlns:a16="http://schemas.microsoft.com/office/drawing/2014/main" id="{925F0783-AFEC-EDEA-0CC9-62F12A190C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140738">
            <a:off x="213606" y="4193509"/>
            <a:ext cx="1678013" cy="1678013"/>
          </a:xfrm>
          <a:prstGeom prst="rect">
            <a:avLst/>
          </a:prstGeom>
        </p:spPr>
      </p:pic>
      <p:pic>
        <p:nvPicPr>
          <p:cNvPr id="5" name="Graphic 4" descr="Diploma roll outline">
            <a:extLst>
              <a:ext uri="{FF2B5EF4-FFF2-40B4-BE49-F238E27FC236}">
                <a16:creationId xmlns:a16="http://schemas.microsoft.com/office/drawing/2014/main" id="{78FD3B47-2ADF-674D-5BB8-ADC1609A15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744407">
            <a:off x="438857" y="5639222"/>
            <a:ext cx="1270818" cy="127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369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DAE57-1BF1-34FA-DB83-72EAF147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243" y="206591"/>
            <a:ext cx="4348264" cy="1400188"/>
          </a:xfrm>
        </p:spPr>
        <p:txBody>
          <a:bodyPr>
            <a:normAutofit fontScale="90000"/>
          </a:bodyPr>
          <a:lstStyle/>
          <a:p>
            <a:r>
              <a:rPr lang="bg-BG" sz="54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Национални Олимпиади</a:t>
            </a:r>
            <a:endParaRPr lang="en-US" sz="48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FAAC7-BAD8-5E8B-6BEC-0019A217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883" y="2195378"/>
            <a:ext cx="3504681" cy="4351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sz="2400" i="1" dirty="0">
                <a:solidFill>
                  <a:schemeClr val="accent6">
                    <a:lumMod val="50000"/>
                  </a:schemeClr>
                </a:solidFill>
              </a:rPr>
              <a:t>Национална олимпиада по География 2022</a:t>
            </a:r>
            <a:endParaRPr lang="en-US" sz="2400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bg-BG" sz="2400" i="1" dirty="0">
                <a:solidFill>
                  <a:schemeClr val="accent6">
                    <a:lumMod val="50000"/>
                  </a:schemeClr>
                </a:solidFill>
              </a:rPr>
              <a:t>Радостин Костов</a:t>
            </a:r>
            <a:endParaRPr lang="en-US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32A7C30-F4B9-289E-BB22-0A4E1F4E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00" y="129155"/>
            <a:ext cx="1594865" cy="159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6E54D9-951D-A25E-09D6-3D6DDA989807}"/>
              </a:ext>
            </a:extLst>
          </p:cNvPr>
          <p:cNvSpPr/>
          <p:nvPr/>
        </p:nvSpPr>
        <p:spPr>
          <a:xfrm>
            <a:off x="11264630" y="-1991"/>
            <a:ext cx="964321" cy="6858000"/>
          </a:xfrm>
          <a:prstGeom prst="rect">
            <a:avLst/>
          </a:prstGeom>
          <a:solidFill>
            <a:srgbClr val="B6A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Globe outline">
            <a:extLst>
              <a:ext uri="{FF2B5EF4-FFF2-40B4-BE49-F238E27FC236}">
                <a16:creationId xmlns:a16="http://schemas.microsoft.com/office/drawing/2014/main" id="{9A664D38-317C-F264-3D55-0611EA55D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3321474" y="4371046"/>
            <a:ext cx="2357799" cy="23577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57D288-50C6-66D7-9791-352BA116A9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0828"/>
          <a:stretch/>
        </p:blipFill>
        <p:spPr>
          <a:xfrm>
            <a:off x="4241260" y="3684195"/>
            <a:ext cx="1708130" cy="1061850"/>
          </a:xfrm>
          <a:prstGeom prst="rect">
            <a:avLst/>
          </a:prstGeom>
        </p:spPr>
      </p:pic>
      <p:pic>
        <p:nvPicPr>
          <p:cNvPr id="6" name="Picture 5" descr="A picture containing text, font, picture frame, poster&#10;&#10;Description automatically generated">
            <a:extLst>
              <a:ext uri="{FF2B5EF4-FFF2-40B4-BE49-F238E27FC236}">
                <a16:creationId xmlns:a16="http://schemas.microsoft.com/office/drawing/2014/main" id="{E4B5B819-2ECC-A02A-4E0A-63A0CA708AC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677972" y="6728845"/>
            <a:ext cx="133223" cy="194261"/>
          </a:xfrm>
          <a:prstGeom prst="rect">
            <a:avLst/>
          </a:prstGeom>
          <a:ln w="76200">
            <a:solidFill>
              <a:srgbClr val="9D83A5"/>
            </a:solidFill>
          </a:ln>
        </p:spPr>
      </p:pic>
      <p:pic>
        <p:nvPicPr>
          <p:cNvPr id="7" name="Picture 6" descr="A picture containing text, font, picture frame, poster&#10;&#10;Description automatically generated">
            <a:extLst>
              <a:ext uri="{FF2B5EF4-FFF2-40B4-BE49-F238E27FC236}">
                <a16:creationId xmlns:a16="http://schemas.microsoft.com/office/drawing/2014/main" id="{6B60F2A3-447C-DC02-4342-0D84E545B82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10913" y="736509"/>
            <a:ext cx="130354" cy="190078"/>
          </a:xfrm>
          <a:prstGeom prst="rect">
            <a:avLst/>
          </a:prstGeom>
          <a:ln w="76200">
            <a:solidFill>
              <a:srgbClr val="9D83A5"/>
            </a:solidFill>
          </a:ln>
        </p:spPr>
      </p:pic>
      <p:pic>
        <p:nvPicPr>
          <p:cNvPr id="8" name="Picture 7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824AABCD-FE88-AC0E-6D94-70D6672AEA7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4" t="19819" r="7705"/>
          <a:stretch/>
        </p:blipFill>
        <p:spPr>
          <a:xfrm>
            <a:off x="13480089" y="4371046"/>
            <a:ext cx="128664" cy="175098"/>
          </a:xfrm>
          <a:prstGeom prst="rect">
            <a:avLst/>
          </a:prstGeom>
          <a:ln w="76200">
            <a:solidFill>
              <a:srgbClr val="85B2A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7F37A8-FDEA-F532-0751-5548090E40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9507" y="302096"/>
            <a:ext cx="4683464" cy="6244619"/>
          </a:xfrm>
          <a:prstGeom prst="rect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436890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DAE57-1BF1-34FA-DB83-72EAF147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347" y="157952"/>
            <a:ext cx="4198335" cy="1497465"/>
          </a:xfrm>
        </p:spPr>
        <p:txBody>
          <a:bodyPr>
            <a:normAutofit fontScale="90000"/>
          </a:bodyPr>
          <a:lstStyle/>
          <a:p>
            <a:r>
              <a:rPr lang="bg-BG" sz="54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Национални Олимпиади</a:t>
            </a:r>
            <a:endParaRPr lang="en-US" sz="48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FAAC7-BAD8-5E8B-6BEC-0019A217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883" y="2195378"/>
            <a:ext cx="3593371" cy="4351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sz="2400" i="1" dirty="0">
                <a:solidFill>
                  <a:schemeClr val="accent6">
                    <a:lumMod val="50000"/>
                  </a:schemeClr>
                </a:solidFill>
              </a:rPr>
              <a:t>Национална олимпиада по География 202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endParaRPr lang="bg-BG" sz="2400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bg-BG" sz="2400" i="1" dirty="0">
                <a:solidFill>
                  <a:schemeClr val="accent6">
                    <a:lumMod val="50000"/>
                  </a:schemeClr>
                </a:solidFill>
              </a:rPr>
              <a:t>Цветомира Цветкова</a:t>
            </a:r>
            <a:endParaRPr lang="en-US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32A7C30-F4B9-289E-BB22-0A4E1F4E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00" y="129155"/>
            <a:ext cx="1594865" cy="159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6E54D9-951D-A25E-09D6-3D6DDA989807}"/>
              </a:ext>
            </a:extLst>
          </p:cNvPr>
          <p:cNvSpPr/>
          <p:nvPr/>
        </p:nvSpPr>
        <p:spPr>
          <a:xfrm>
            <a:off x="11264630" y="-1991"/>
            <a:ext cx="964321" cy="6858000"/>
          </a:xfrm>
          <a:prstGeom prst="rect">
            <a:avLst/>
          </a:prstGeom>
          <a:solidFill>
            <a:srgbClr val="B6A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Globe outline">
            <a:extLst>
              <a:ext uri="{FF2B5EF4-FFF2-40B4-BE49-F238E27FC236}">
                <a16:creationId xmlns:a16="http://schemas.microsoft.com/office/drawing/2014/main" id="{9A664D38-317C-F264-3D55-0611EA55D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13514" y="3915841"/>
            <a:ext cx="2949662" cy="2949662"/>
          </a:xfrm>
          <a:prstGeom prst="rect">
            <a:avLst/>
          </a:prstGeom>
        </p:spPr>
      </p:pic>
      <p:pic>
        <p:nvPicPr>
          <p:cNvPr id="7" name="Picture 6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42942191-D083-7429-FB83-A5B8A08B5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20" y="321575"/>
            <a:ext cx="3504681" cy="6225140"/>
          </a:xfrm>
          <a:prstGeom prst="rect">
            <a:avLst/>
          </a:prstGeom>
          <a:ln w="76200">
            <a:solidFill>
              <a:srgbClr val="6FA58D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57D288-50C6-66D7-9791-352BA116A9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0828"/>
          <a:stretch/>
        </p:blipFill>
        <p:spPr>
          <a:xfrm flipH="1">
            <a:off x="10599783" y="-261217"/>
            <a:ext cx="1841892" cy="114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417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42942191-D083-7429-FB83-A5B8A08B56B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2598369" y="1182441"/>
            <a:ext cx="609803" cy="1083157"/>
          </a:xfrm>
          <a:prstGeom prst="rect">
            <a:avLst/>
          </a:prstGeom>
          <a:ln w="76200">
            <a:solidFill>
              <a:srgbClr val="6FA58D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CDAE57-1BF1-34FA-DB83-72EAF147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347" y="157952"/>
            <a:ext cx="4198335" cy="1497465"/>
          </a:xfrm>
        </p:spPr>
        <p:txBody>
          <a:bodyPr>
            <a:normAutofit fontScale="90000"/>
          </a:bodyPr>
          <a:lstStyle/>
          <a:p>
            <a:r>
              <a:rPr lang="bg-BG" sz="54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Национални Олимпиади</a:t>
            </a:r>
            <a:endParaRPr lang="en-US" sz="48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FAAC7-BAD8-5E8B-6BEC-0019A217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883" y="1798982"/>
            <a:ext cx="5948123" cy="33349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bg-BG" sz="2400" b="1" i="1" dirty="0">
                <a:solidFill>
                  <a:schemeClr val="accent6">
                    <a:lumMod val="50000"/>
                  </a:schemeClr>
                </a:solidFill>
              </a:rPr>
              <a:t>Национална олимпиада по Английски език 202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endParaRPr lang="bg-BG" sz="24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Давид Реджай от 8  клас и Катерина Калинова от 10 клас станаха наши национални победители. Те защитиха достойно името на ПМПГ в националния кръг, проведен 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град Варна, като бяха единствените участници от област Монтана.</a:t>
            </a:r>
            <a:endParaRPr lang="en-US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32A7C30-F4B9-289E-BB22-0A4E1F4E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00" y="129155"/>
            <a:ext cx="1594865" cy="159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6E54D9-951D-A25E-09D6-3D6DDA989807}"/>
              </a:ext>
            </a:extLst>
          </p:cNvPr>
          <p:cNvSpPr/>
          <p:nvPr/>
        </p:nvSpPr>
        <p:spPr>
          <a:xfrm>
            <a:off x="11264630" y="-1991"/>
            <a:ext cx="964321" cy="6858000"/>
          </a:xfrm>
          <a:prstGeom prst="rect">
            <a:avLst/>
          </a:prstGeom>
          <a:solidFill>
            <a:srgbClr val="B6A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Globe outline">
            <a:extLst>
              <a:ext uri="{FF2B5EF4-FFF2-40B4-BE49-F238E27FC236}">
                <a16:creationId xmlns:a16="http://schemas.microsoft.com/office/drawing/2014/main" id="{9A664D38-317C-F264-3D55-0611EA55D1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230126" y="6945549"/>
            <a:ext cx="55670" cy="55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57D288-50C6-66D7-9791-352BA116A9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0828"/>
          <a:stretch/>
        </p:blipFill>
        <p:spPr>
          <a:xfrm rot="19551817">
            <a:off x="-1740093" y="6173214"/>
            <a:ext cx="150400" cy="93495"/>
          </a:xfrm>
          <a:prstGeom prst="rect">
            <a:avLst/>
          </a:prstGeom>
        </p:spPr>
      </p:pic>
      <p:pic>
        <p:nvPicPr>
          <p:cNvPr id="6" name="Picture 5" descr="A picture containing clothing, person, footwear, wall&#10;&#10;Description automatically generated">
            <a:extLst>
              <a:ext uri="{FF2B5EF4-FFF2-40B4-BE49-F238E27FC236}">
                <a16:creationId xmlns:a16="http://schemas.microsoft.com/office/drawing/2014/main" id="{2C8C9764-A131-87EC-B36D-8A5516FFFB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" b="9474"/>
          <a:stretch/>
        </p:blipFill>
        <p:spPr>
          <a:xfrm>
            <a:off x="6660352" y="244262"/>
            <a:ext cx="3956608" cy="6365493"/>
          </a:xfrm>
          <a:prstGeom prst="rect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</p:pic>
      <p:pic>
        <p:nvPicPr>
          <p:cNvPr id="12" name="Graphic 11" descr="Books with solid fill">
            <a:extLst>
              <a:ext uri="{FF2B5EF4-FFF2-40B4-BE49-F238E27FC236}">
                <a16:creationId xmlns:a16="http://schemas.microsoft.com/office/drawing/2014/main" id="{856FBFFF-9BBB-7112-28A0-9CB0FA12CF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5718" y="5304753"/>
            <a:ext cx="1668629" cy="1668629"/>
          </a:xfrm>
          <a:prstGeom prst="rect">
            <a:avLst/>
          </a:prstGeom>
        </p:spPr>
      </p:pic>
      <p:pic>
        <p:nvPicPr>
          <p:cNvPr id="16" name="Graphic 15" descr="Open book outline">
            <a:extLst>
              <a:ext uri="{FF2B5EF4-FFF2-40B4-BE49-F238E27FC236}">
                <a16:creationId xmlns:a16="http://schemas.microsoft.com/office/drawing/2014/main" id="{B62BC655-7C8E-DBC5-B6D7-B0B63ADE89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153798">
            <a:off x="4186630" y="4748245"/>
            <a:ext cx="1996713" cy="1996713"/>
          </a:xfrm>
          <a:prstGeom prst="rect">
            <a:avLst/>
          </a:prstGeom>
        </p:spPr>
      </p:pic>
      <p:pic>
        <p:nvPicPr>
          <p:cNvPr id="10" name="Graphic 9" descr="Chinese Teapot And Cup outline">
            <a:extLst>
              <a:ext uri="{FF2B5EF4-FFF2-40B4-BE49-F238E27FC236}">
                <a16:creationId xmlns:a16="http://schemas.microsoft.com/office/drawing/2014/main" id="{CECC00C5-F7F6-FF04-5B27-7F389583E9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165782" y="4559893"/>
            <a:ext cx="1434053" cy="143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244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 descr="Projector screen outline">
            <a:extLst>
              <a:ext uri="{FF2B5EF4-FFF2-40B4-BE49-F238E27FC236}">
                <a16:creationId xmlns:a16="http://schemas.microsoft.com/office/drawing/2014/main" id="{D3FB1545-45D5-DD0A-EF92-AE3139788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51428">
            <a:off x="3891930" y="4301357"/>
            <a:ext cx="2314561" cy="2314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CDAE57-1BF1-34FA-DB83-72EAF147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347" y="157952"/>
            <a:ext cx="4198335" cy="1497465"/>
          </a:xfrm>
        </p:spPr>
        <p:txBody>
          <a:bodyPr>
            <a:normAutofit fontScale="90000"/>
          </a:bodyPr>
          <a:lstStyle/>
          <a:p>
            <a:r>
              <a:rPr lang="bg-BG" sz="54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Национални Олимпиади</a:t>
            </a:r>
            <a:endParaRPr lang="en-US" sz="48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FAAC7-BAD8-5E8B-6BEC-0019A217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768" y="2049464"/>
            <a:ext cx="4897308" cy="254294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Матей Минев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8 А клас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 -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Първо място на Национална олимпиада по ИТ 2021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Първо място на Национално състезание по ИТ категория Самостоятелни компютърни приложения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US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32A7C30-F4B9-289E-BB22-0A4E1F4E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00" y="129155"/>
            <a:ext cx="1594865" cy="159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6E54D9-951D-A25E-09D6-3D6DDA989807}"/>
              </a:ext>
            </a:extLst>
          </p:cNvPr>
          <p:cNvSpPr/>
          <p:nvPr/>
        </p:nvSpPr>
        <p:spPr>
          <a:xfrm>
            <a:off x="11264630" y="-1991"/>
            <a:ext cx="964321" cy="6858000"/>
          </a:xfrm>
          <a:prstGeom prst="rect">
            <a:avLst/>
          </a:prstGeom>
          <a:solidFill>
            <a:srgbClr val="B6A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clothing, person, footwear, wall&#10;&#10;Description automatically generated">
            <a:extLst>
              <a:ext uri="{FF2B5EF4-FFF2-40B4-BE49-F238E27FC236}">
                <a16:creationId xmlns:a16="http://schemas.microsoft.com/office/drawing/2014/main" id="{2C8C9764-A131-87EC-B36D-8A5516FFFB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" b="9474"/>
          <a:stretch/>
        </p:blipFill>
        <p:spPr>
          <a:xfrm flipH="1" flipV="1">
            <a:off x="13481634" y="3312286"/>
            <a:ext cx="45719" cy="73554"/>
          </a:xfrm>
          <a:prstGeom prst="rect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</p:pic>
      <p:pic>
        <p:nvPicPr>
          <p:cNvPr id="12" name="Graphic 11" descr="Books with solid fill">
            <a:extLst>
              <a:ext uri="{FF2B5EF4-FFF2-40B4-BE49-F238E27FC236}">
                <a16:creationId xmlns:a16="http://schemas.microsoft.com/office/drawing/2014/main" id="{856FBFFF-9BBB-7112-28A0-9CB0FA12CF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685363" y="6609755"/>
            <a:ext cx="229239" cy="229239"/>
          </a:xfrm>
          <a:prstGeom prst="rect">
            <a:avLst/>
          </a:prstGeom>
        </p:spPr>
      </p:pic>
      <p:pic>
        <p:nvPicPr>
          <p:cNvPr id="16" name="Graphic 15" descr="Open book outline">
            <a:extLst>
              <a:ext uri="{FF2B5EF4-FFF2-40B4-BE49-F238E27FC236}">
                <a16:creationId xmlns:a16="http://schemas.microsoft.com/office/drawing/2014/main" id="{B62BC655-7C8E-DBC5-B6D7-B0B63ADE897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153798">
            <a:off x="12779858" y="-219998"/>
            <a:ext cx="193526" cy="193526"/>
          </a:xfrm>
          <a:prstGeom prst="rect">
            <a:avLst/>
          </a:prstGeom>
        </p:spPr>
      </p:pic>
      <p:pic>
        <p:nvPicPr>
          <p:cNvPr id="8" name="Picture 7" descr="A person holding a trophy and a trophy&#10;&#10;Description automatically generated with low confidence">
            <a:extLst>
              <a:ext uri="{FF2B5EF4-FFF2-40B4-BE49-F238E27FC236}">
                <a16:creationId xmlns:a16="http://schemas.microsoft.com/office/drawing/2014/main" id="{202D5230-C734-42E0-AA20-022B0E0E50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1" r="3574"/>
          <a:stretch/>
        </p:blipFill>
        <p:spPr>
          <a:xfrm>
            <a:off x="6766705" y="157952"/>
            <a:ext cx="3881336" cy="6521384"/>
          </a:xfrm>
          <a:prstGeom prst="rect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3092102-9AFC-EDBC-CAF2-AADF0740AC20}"/>
              </a:ext>
            </a:extLst>
          </p:cNvPr>
          <p:cNvGrpSpPr/>
          <p:nvPr/>
        </p:nvGrpSpPr>
        <p:grpSpPr>
          <a:xfrm>
            <a:off x="331817" y="4917854"/>
            <a:ext cx="2284923" cy="2284923"/>
            <a:chOff x="283784" y="4986457"/>
            <a:chExt cx="2284923" cy="2284923"/>
          </a:xfrm>
        </p:grpSpPr>
        <p:pic>
          <p:nvPicPr>
            <p:cNvPr id="14" name="Graphic 13" descr="Computer outline">
              <a:extLst>
                <a:ext uri="{FF2B5EF4-FFF2-40B4-BE49-F238E27FC236}">
                  <a16:creationId xmlns:a16="http://schemas.microsoft.com/office/drawing/2014/main" id="{D8B874B8-197F-609D-87EE-FB67DD693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83784" y="4986457"/>
              <a:ext cx="2284923" cy="2284923"/>
            </a:xfrm>
            <a:prstGeom prst="rect">
              <a:avLst/>
            </a:prstGeom>
          </p:spPr>
        </p:pic>
        <p:pic>
          <p:nvPicPr>
            <p:cNvPr id="18" name="Graphic 17" descr="Cmd Terminal outline">
              <a:extLst>
                <a:ext uri="{FF2B5EF4-FFF2-40B4-BE49-F238E27FC236}">
                  <a16:creationId xmlns:a16="http://schemas.microsoft.com/office/drawing/2014/main" id="{83EE0940-90DC-5CA0-BA65-BB4E1F9A6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31817" y="5398851"/>
              <a:ext cx="1341340" cy="1210904"/>
            </a:xfrm>
            <a:prstGeom prst="rect">
              <a:avLst/>
            </a:prstGeom>
          </p:spPr>
        </p:pic>
      </p:grpSp>
      <p:pic>
        <p:nvPicPr>
          <p:cNvPr id="21" name="Graphic 20" descr="Internet Of Things outline">
            <a:extLst>
              <a:ext uri="{FF2B5EF4-FFF2-40B4-BE49-F238E27FC236}">
                <a16:creationId xmlns:a16="http://schemas.microsoft.com/office/drawing/2014/main" id="{45AAA2B9-68A6-4B23-416B-4EA8A3E6D7D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758336">
            <a:off x="4600845" y="4728855"/>
            <a:ext cx="1068083" cy="106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735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holding a trophy and a trophy&#10;&#10;Description automatically generated with low confidence">
            <a:extLst>
              <a:ext uri="{FF2B5EF4-FFF2-40B4-BE49-F238E27FC236}">
                <a16:creationId xmlns:a16="http://schemas.microsoft.com/office/drawing/2014/main" id="{202D5230-C734-42E0-AA20-022B0E0E50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1" r="3574"/>
          <a:stretch/>
        </p:blipFill>
        <p:spPr>
          <a:xfrm flipH="1">
            <a:off x="11922337" y="204960"/>
            <a:ext cx="70071" cy="6336192"/>
          </a:xfrm>
          <a:prstGeom prst="rect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CDAE57-1BF1-34FA-DB83-72EAF147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347" y="157952"/>
            <a:ext cx="4198335" cy="1497465"/>
          </a:xfrm>
        </p:spPr>
        <p:txBody>
          <a:bodyPr>
            <a:normAutofit fontScale="90000"/>
          </a:bodyPr>
          <a:lstStyle/>
          <a:p>
            <a:r>
              <a:rPr lang="bg-BG" sz="5400" i="1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Национални Олимпиади</a:t>
            </a:r>
            <a:endParaRPr lang="en-US" sz="48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FAAC7-BAD8-5E8B-6BEC-0019A217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49" y="2067811"/>
            <a:ext cx="4670252" cy="308451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i="1" spc="0" dirty="0">
                <a:solidFill>
                  <a:schemeClr val="accent6">
                    <a:lumMod val="50000"/>
                  </a:schemeClr>
                </a:solidFill>
              </a:rPr>
              <a:t>Златимир</a:t>
            </a:r>
            <a:r>
              <a:rPr lang="en-US" sz="2400" i="1" spc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spc="0" dirty="0">
                <a:solidFill>
                  <a:schemeClr val="accent6">
                    <a:lumMod val="50000"/>
                  </a:schemeClr>
                </a:solidFill>
              </a:rPr>
              <a:t>Петров 10 А клас</a:t>
            </a:r>
            <a:r>
              <a:rPr lang="en-US" sz="2400" i="1" spc="0" dirty="0">
                <a:solidFill>
                  <a:schemeClr val="accent6">
                    <a:lumMod val="50000"/>
                  </a:schemeClr>
                </a:solidFill>
              </a:rPr>
              <a:t> -</a:t>
            </a:r>
            <a:r>
              <a:rPr lang="ru-RU" sz="2400" i="1" spc="0" dirty="0">
                <a:solidFill>
                  <a:schemeClr val="accent6">
                    <a:lumMod val="50000"/>
                  </a:schemeClr>
                </a:solidFill>
              </a:rPr>
              <a:t> класиран </a:t>
            </a:r>
            <a:r>
              <a:rPr lang="en-US" sz="2400" i="1" spc="0" dirty="0">
                <a:solidFill>
                  <a:schemeClr val="accent6">
                    <a:lumMod val="50000"/>
                  </a:schemeClr>
                </a:solidFill>
              </a:rPr>
              <a:t>n</a:t>
            </a:r>
            <a:r>
              <a:rPr lang="ru-RU" sz="2400" i="1" spc="0" dirty="0">
                <a:solidFill>
                  <a:schemeClr val="accent6">
                    <a:lumMod val="50000"/>
                  </a:schemeClr>
                </a:solidFill>
              </a:rPr>
              <a:t>а Национален кръг на олимпиада по ИТ 2023 г</a:t>
            </a:r>
            <a:r>
              <a:rPr lang="en-US" sz="2400" i="1" spc="0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ru-RU" sz="2400" i="1" spc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bg-BG" sz="2400" i="1" spc="0" dirty="0">
                <a:solidFill>
                  <a:schemeClr val="accent6">
                    <a:lumMod val="50000"/>
                  </a:schemeClr>
                </a:solidFill>
              </a:rPr>
              <a:t>Носител на</a:t>
            </a:r>
            <a:r>
              <a:rPr lang="ru-RU" sz="2400" i="1" spc="0" dirty="0">
                <a:solidFill>
                  <a:schemeClr val="accent6">
                    <a:lumMod val="50000"/>
                  </a:schemeClr>
                </a:solidFill>
              </a:rPr>
              <a:t> специална награда на сесия на Ученически институт на БАН 2020 г</a:t>
            </a:r>
            <a:r>
              <a:rPr lang="en-US" sz="2400" i="1" spc="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32A7C30-F4B9-289E-BB22-0A4E1F4E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00" y="129155"/>
            <a:ext cx="1594865" cy="159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6E54D9-951D-A25E-09D6-3D6DDA989807}"/>
              </a:ext>
            </a:extLst>
          </p:cNvPr>
          <p:cNvSpPr/>
          <p:nvPr/>
        </p:nvSpPr>
        <p:spPr>
          <a:xfrm>
            <a:off x="11264630" y="-1991"/>
            <a:ext cx="964321" cy="6858000"/>
          </a:xfrm>
          <a:prstGeom prst="rect">
            <a:avLst/>
          </a:prstGeom>
          <a:solidFill>
            <a:srgbClr val="B6A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Books with solid fill">
            <a:extLst>
              <a:ext uri="{FF2B5EF4-FFF2-40B4-BE49-F238E27FC236}">
                <a16:creationId xmlns:a16="http://schemas.microsoft.com/office/drawing/2014/main" id="{856FBFFF-9BBB-7112-28A0-9CB0FA12CF2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85363" y="6609755"/>
            <a:ext cx="229239" cy="229239"/>
          </a:xfrm>
          <a:prstGeom prst="rect">
            <a:avLst/>
          </a:prstGeom>
        </p:spPr>
      </p:pic>
      <p:pic>
        <p:nvPicPr>
          <p:cNvPr id="16" name="Graphic 15" descr="Open book outline">
            <a:extLst>
              <a:ext uri="{FF2B5EF4-FFF2-40B4-BE49-F238E27FC236}">
                <a16:creationId xmlns:a16="http://schemas.microsoft.com/office/drawing/2014/main" id="{B62BC655-7C8E-DBC5-B6D7-B0B63ADE897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53798">
            <a:off x="12779858" y="-219998"/>
            <a:ext cx="193526" cy="19352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3092102-9AFC-EDBC-CAF2-AADF0740AC20}"/>
              </a:ext>
            </a:extLst>
          </p:cNvPr>
          <p:cNvGrpSpPr/>
          <p:nvPr/>
        </p:nvGrpSpPr>
        <p:grpSpPr>
          <a:xfrm flipH="1">
            <a:off x="331817" y="4917854"/>
            <a:ext cx="2284923" cy="2284923"/>
            <a:chOff x="283784" y="4986457"/>
            <a:chExt cx="2284923" cy="2284923"/>
          </a:xfrm>
        </p:grpSpPr>
        <p:pic>
          <p:nvPicPr>
            <p:cNvPr id="14" name="Graphic 13" descr="Computer outline">
              <a:extLst>
                <a:ext uri="{FF2B5EF4-FFF2-40B4-BE49-F238E27FC236}">
                  <a16:creationId xmlns:a16="http://schemas.microsoft.com/office/drawing/2014/main" id="{D8B874B8-197F-609D-87EE-FB67DD693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3784" y="4986457"/>
              <a:ext cx="2284923" cy="2284923"/>
            </a:xfrm>
            <a:prstGeom prst="rect">
              <a:avLst/>
            </a:prstGeom>
          </p:spPr>
        </p:pic>
        <p:pic>
          <p:nvPicPr>
            <p:cNvPr id="18" name="Graphic 17" descr="Cmd Terminal outline">
              <a:extLst>
                <a:ext uri="{FF2B5EF4-FFF2-40B4-BE49-F238E27FC236}">
                  <a16:creationId xmlns:a16="http://schemas.microsoft.com/office/drawing/2014/main" id="{83EE0940-90DC-5CA0-BA65-BB4E1F9A6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31817" y="5398851"/>
              <a:ext cx="1341340" cy="1210904"/>
            </a:xfrm>
            <a:prstGeom prst="rect">
              <a:avLst/>
            </a:prstGeom>
          </p:spPr>
        </p:pic>
      </p:grpSp>
      <p:pic>
        <p:nvPicPr>
          <p:cNvPr id="7" name="Picture 6" descr="A person standing in front of a table&#10;&#10;Description automatically generated with medium confidence">
            <a:extLst>
              <a:ext uri="{FF2B5EF4-FFF2-40B4-BE49-F238E27FC236}">
                <a16:creationId xmlns:a16="http://schemas.microsoft.com/office/drawing/2014/main" id="{0FAC6751-45F3-A73B-4BE7-409FD779CE6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7" t="12686" r="15588" b="4591"/>
          <a:stretch/>
        </p:blipFill>
        <p:spPr>
          <a:xfrm>
            <a:off x="7524940" y="237983"/>
            <a:ext cx="3435697" cy="6303169"/>
          </a:xfrm>
          <a:prstGeom prst="rect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</p:pic>
      <p:pic>
        <p:nvPicPr>
          <p:cNvPr id="10" name="Graphic 9" descr="Robot outline">
            <a:extLst>
              <a:ext uri="{FF2B5EF4-FFF2-40B4-BE49-F238E27FC236}">
                <a16:creationId xmlns:a16="http://schemas.microsoft.com/office/drawing/2014/main" id="{4F93E8C4-5BA9-E05C-A9C7-0D3D23D173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35430" y="865761"/>
            <a:ext cx="1856969" cy="1856969"/>
          </a:xfrm>
          <a:prstGeom prst="rect">
            <a:avLst/>
          </a:prstGeom>
        </p:spPr>
      </p:pic>
      <p:pic>
        <p:nvPicPr>
          <p:cNvPr id="13" name="Picture 12" descr="A person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F9528133-75B2-6E99-F056-427D03CD5EE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0" t="8090"/>
          <a:stretch/>
        </p:blipFill>
        <p:spPr>
          <a:xfrm>
            <a:off x="5002069" y="2636419"/>
            <a:ext cx="2284923" cy="3904733"/>
          </a:xfrm>
          <a:prstGeom prst="rect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</p:pic>
      <p:pic>
        <p:nvPicPr>
          <p:cNvPr id="5" name="Picture 4" descr="A picture containing clothing, person, footwear, wall&#10;&#10;Description automatically generated">
            <a:extLst>
              <a:ext uri="{FF2B5EF4-FFF2-40B4-BE49-F238E27FC236}">
                <a16:creationId xmlns:a16="http://schemas.microsoft.com/office/drawing/2014/main" id="{E36CD021-75E2-B88F-4878-BA7B4964E51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" b="9474"/>
          <a:stretch/>
        </p:blipFill>
        <p:spPr>
          <a:xfrm flipH="1" flipV="1">
            <a:off x="13481634" y="3312286"/>
            <a:ext cx="45719" cy="73554"/>
          </a:xfrm>
          <a:prstGeom prst="rect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570361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1014</TotalTime>
  <Words>908</Words>
  <Application>Microsoft Office PowerPoint</Application>
  <PresentationFormat>Widescreen</PresentationFormat>
  <Paragraphs>119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Bookman Old Style</vt:lpstr>
      <vt:lpstr>Calibri</vt:lpstr>
      <vt:lpstr>Century Schoolbook</vt:lpstr>
      <vt:lpstr>Times New Roman</vt:lpstr>
      <vt:lpstr>Wingdings</vt:lpstr>
      <vt:lpstr>Wingdings 2</vt:lpstr>
      <vt:lpstr>View</vt:lpstr>
      <vt:lpstr>ПМПГ „Св. Климент Охридски“</vt:lpstr>
      <vt:lpstr>Постижения</vt:lpstr>
      <vt:lpstr>Национални Олимпиади</vt:lpstr>
      <vt:lpstr>Национални Олимпиади</vt:lpstr>
      <vt:lpstr>Национални Олимпиади</vt:lpstr>
      <vt:lpstr>Национални Олимпиади</vt:lpstr>
      <vt:lpstr>Национални Олимпиади</vt:lpstr>
      <vt:lpstr>Национални Олимпиади</vt:lpstr>
      <vt:lpstr>Национални Олимпиади</vt:lpstr>
      <vt:lpstr>Национални Олимпиади</vt:lpstr>
      <vt:lpstr>Състезания</vt:lpstr>
      <vt:lpstr>Състезания</vt:lpstr>
      <vt:lpstr>Състезания</vt:lpstr>
      <vt:lpstr>Състезания</vt:lpstr>
      <vt:lpstr>Състезания</vt:lpstr>
      <vt:lpstr>Състезания</vt:lpstr>
      <vt:lpstr>Школа по програмиране</vt:lpstr>
      <vt:lpstr>Химия и биология</vt:lpstr>
      <vt:lpstr>Проекти</vt:lpstr>
      <vt:lpstr>Проекти</vt:lpstr>
      <vt:lpstr>Дейности, клубове</vt:lpstr>
      <vt:lpstr>Дейности, клубове</vt:lpstr>
      <vt:lpstr>Дейности,  клубове</vt:lpstr>
      <vt:lpstr>Дейности,  клубове</vt:lpstr>
      <vt:lpstr>Дейности,  клубове</vt:lpstr>
      <vt:lpstr> Спорт</vt:lpstr>
      <vt:lpstr> План прием</vt:lpstr>
      <vt:lpstr>График на дейностите по приема</vt:lpstr>
      <vt:lpstr>Време е да направиш следващата крачка!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ПМПГ „Св. Климент Охридски“</dc:title>
  <dc:creator>Силвия Аврамова</dc:creator>
  <cp:lastModifiedBy>Students</cp:lastModifiedBy>
  <cp:revision>38</cp:revision>
  <dcterms:created xsi:type="dcterms:W3CDTF">2023-04-13T14:03:56Z</dcterms:created>
  <dcterms:modified xsi:type="dcterms:W3CDTF">2023-06-14T06:39:15Z</dcterms:modified>
</cp:coreProperties>
</file>